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56" r:id="rId2"/>
    <p:sldId id="361" r:id="rId3"/>
    <p:sldId id="269" r:id="rId4"/>
    <p:sldId id="268" r:id="rId5"/>
    <p:sldId id="390" r:id="rId6"/>
    <p:sldId id="392" r:id="rId7"/>
    <p:sldId id="393" r:id="rId8"/>
    <p:sldId id="394" r:id="rId9"/>
    <p:sldId id="395" r:id="rId10"/>
    <p:sldId id="396" r:id="rId11"/>
    <p:sldId id="342" r:id="rId12"/>
    <p:sldId id="368" r:id="rId13"/>
    <p:sldId id="371" r:id="rId14"/>
    <p:sldId id="369" r:id="rId15"/>
    <p:sldId id="370" r:id="rId16"/>
    <p:sldId id="365" r:id="rId17"/>
    <p:sldId id="372" r:id="rId18"/>
    <p:sldId id="373" r:id="rId19"/>
    <p:sldId id="374" r:id="rId20"/>
    <p:sldId id="375" r:id="rId21"/>
    <p:sldId id="366" r:id="rId22"/>
    <p:sldId id="376" r:id="rId23"/>
    <p:sldId id="377" r:id="rId24"/>
    <p:sldId id="367" r:id="rId25"/>
    <p:sldId id="379" r:id="rId26"/>
    <p:sldId id="380" r:id="rId27"/>
    <p:sldId id="381" r:id="rId28"/>
    <p:sldId id="382" r:id="rId29"/>
    <p:sldId id="385" r:id="rId30"/>
    <p:sldId id="384" r:id="rId31"/>
    <p:sldId id="383" r:id="rId32"/>
    <p:sldId id="386" r:id="rId33"/>
    <p:sldId id="387" r:id="rId34"/>
    <p:sldId id="388" r:id="rId35"/>
    <p:sldId id="389" r:id="rId36"/>
    <p:sldId id="398" r:id="rId37"/>
    <p:sldId id="397" r:id="rId38"/>
    <p:sldId id="257" r:id="rId39"/>
    <p:sldId id="364" r:id="rId40"/>
    <p:sldId id="378" r:id="rId41"/>
    <p:sldId id="400"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200" autoAdjust="0"/>
    <p:restoredTop sz="94660"/>
  </p:normalViewPr>
  <p:slideViewPr>
    <p:cSldViewPr snapToGrid="0">
      <p:cViewPr varScale="1">
        <p:scale>
          <a:sx n="124" d="100"/>
          <a:sy n="124" d="100"/>
        </p:scale>
        <p:origin x="120" y="264"/>
      </p:cViewPr>
      <p:guideLst/>
    </p:cSldViewPr>
  </p:slideViewPr>
  <p:notesTextViewPr>
    <p:cViewPr>
      <p:scale>
        <a:sx n="1" d="1"/>
        <a:sy n="1" d="1"/>
      </p:scale>
      <p:origin x="0" y="0"/>
    </p:cViewPr>
  </p:notesTextViewPr>
  <p:notesViewPr>
    <p:cSldViewPr snapToGrid="0">
      <p:cViewPr varScale="1">
        <p:scale>
          <a:sx n="80" d="100"/>
          <a:sy n="80" d="100"/>
        </p:scale>
        <p:origin x="1880" y="4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0B0B39-63DC-4B9A-B4DB-EDB8F51B6D11}"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7BA81048-F0A1-4A4C-8737-104A2564FFF4}">
      <dgm:prSet/>
      <dgm:spPr/>
      <dgm:t>
        <a:bodyPr/>
        <a:lstStyle/>
        <a:p>
          <a:r>
            <a:rPr lang="en-US" b="1"/>
            <a:t>PART 1</a:t>
          </a:r>
          <a:r>
            <a:rPr lang="en-US"/>
            <a:t> - The Quran speaks to us</a:t>
          </a:r>
        </a:p>
      </dgm:t>
    </dgm:pt>
    <dgm:pt modelId="{55F42160-8A7A-4BEB-A9B1-EB243F4C9831}" type="parTrans" cxnId="{CFA7F536-219C-4A6C-B2D0-4233EDF0ADB1}">
      <dgm:prSet/>
      <dgm:spPr/>
      <dgm:t>
        <a:bodyPr/>
        <a:lstStyle/>
        <a:p>
          <a:endParaRPr lang="en-US"/>
        </a:p>
      </dgm:t>
    </dgm:pt>
    <dgm:pt modelId="{7AB1580E-5DAC-437B-9815-C873DD71F3AA}" type="sibTrans" cxnId="{CFA7F536-219C-4A6C-B2D0-4233EDF0ADB1}">
      <dgm:prSet/>
      <dgm:spPr/>
      <dgm:t>
        <a:bodyPr/>
        <a:lstStyle/>
        <a:p>
          <a:endParaRPr lang="en-US"/>
        </a:p>
      </dgm:t>
    </dgm:pt>
    <dgm:pt modelId="{31925882-947F-40DB-A859-5F46602CDD54}">
      <dgm:prSet/>
      <dgm:spPr/>
      <dgm:t>
        <a:bodyPr/>
        <a:lstStyle/>
        <a:p>
          <a:r>
            <a:rPr lang="en-US" b="1"/>
            <a:t>PART 2 </a:t>
          </a:r>
          <a:r>
            <a:rPr lang="en-US"/>
            <a:t>Some mathematical miracles of the Quran</a:t>
          </a:r>
        </a:p>
      </dgm:t>
    </dgm:pt>
    <dgm:pt modelId="{EF3F836F-14D9-42CA-AC34-DD71C3B67851}" type="parTrans" cxnId="{A6E055CE-12A3-4033-83F3-1336F1F48194}">
      <dgm:prSet/>
      <dgm:spPr/>
      <dgm:t>
        <a:bodyPr/>
        <a:lstStyle/>
        <a:p>
          <a:endParaRPr lang="en-US"/>
        </a:p>
      </dgm:t>
    </dgm:pt>
    <dgm:pt modelId="{D566D6A2-F393-433A-B492-1E89B1E0C613}" type="sibTrans" cxnId="{A6E055CE-12A3-4033-83F3-1336F1F48194}">
      <dgm:prSet/>
      <dgm:spPr/>
      <dgm:t>
        <a:bodyPr/>
        <a:lstStyle/>
        <a:p>
          <a:endParaRPr lang="en-US"/>
        </a:p>
      </dgm:t>
    </dgm:pt>
    <dgm:pt modelId="{B1159B87-98CA-42E0-8C1C-D307C47E450C}">
      <dgm:prSet/>
      <dgm:spPr/>
      <dgm:t>
        <a:bodyPr/>
        <a:lstStyle/>
        <a:p>
          <a:r>
            <a:rPr lang="en-US" b="1"/>
            <a:t>PART 3 </a:t>
          </a:r>
          <a:r>
            <a:rPr lang="en-US"/>
            <a:t>Some scientific miracles of the Quran</a:t>
          </a:r>
        </a:p>
      </dgm:t>
    </dgm:pt>
    <dgm:pt modelId="{D2433DFD-101A-4E30-8D8D-636070E057AD}" type="parTrans" cxnId="{27A1C43C-946F-451C-8203-7F809FEF336B}">
      <dgm:prSet/>
      <dgm:spPr/>
      <dgm:t>
        <a:bodyPr/>
        <a:lstStyle/>
        <a:p>
          <a:endParaRPr lang="en-US"/>
        </a:p>
      </dgm:t>
    </dgm:pt>
    <dgm:pt modelId="{7C6797AA-0331-4582-AB9B-D636E0C183D0}" type="sibTrans" cxnId="{27A1C43C-946F-451C-8203-7F809FEF336B}">
      <dgm:prSet/>
      <dgm:spPr/>
      <dgm:t>
        <a:bodyPr/>
        <a:lstStyle/>
        <a:p>
          <a:endParaRPr lang="en-US"/>
        </a:p>
      </dgm:t>
    </dgm:pt>
    <dgm:pt modelId="{DC8EA354-E79B-4030-8A98-868F855EE0E3}">
      <dgm:prSet/>
      <dgm:spPr/>
      <dgm:t>
        <a:bodyPr/>
        <a:lstStyle/>
        <a:p>
          <a:r>
            <a:rPr lang="en-US" b="1"/>
            <a:t>PART 4 - </a:t>
          </a:r>
          <a:r>
            <a:rPr lang="en-US"/>
            <a:t>Ulum ul-Quran – Quranic Exegesis</a:t>
          </a:r>
        </a:p>
      </dgm:t>
    </dgm:pt>
    <dgm:pt modelId="{4FCFC2F7-37AC-44A0-ABBF-ECEA7BA84370}" type="parTrans" cxnId="{87FC1D43-7A1B-4601-A00C-6D6B39356FD8}">
      <dgm:prSet/>
      <dgm:spPr/>
      <dgm:t>
        <a:bodyPr/>
        <a:lstStyle/>
        <a:p>
          <a:endParaRPr lang="en-US"/>
        </a:p>
      </dgm:t>
    </dgm:pt>
    <dgm:pt modelId="{EA0927DE-E653-4E71-9585-6863895A5D0B}" type="sibTrans" cxnId="{87FC1D43-7A1B-4601-A00C-6D6B39356FD8}">
      <dgm:prSet/>
      <dgm:spPr/>
      <dgm:t>
        <a:bodyPr/>
        <a:lstStyle/>
        <a:p>
          <a:endParaRPr lang="en-US"/>
        </a:p>
      </dgm:t>
    </dgm:pt>
    <dgm:pt modelId="{C2B97F97-3EF7-4B33-9ED8-469D144BB805}">
      <dgm:prSet/>
      <dgm:spPr/>
      <dgm:t>
        <a:bodyPr/>
        <a:lstStyle/>
        <a:p>
          <a:r>
            <a:rPr lang="en-US" b="1"/>
            <a:t>PART 5 - </a:t>
          </a:r>
          <a:r>
            <a:rPr lang="en-US"/>
            <a:t>Some signs of the End Times (Ilm ul Akhirun Zaman)</a:t>
          </a:r>
        </a:p>
      </dgm:t>
    </dgm:pt>
    <dgm:pt modelId="{F47E11B7-13C7-45D3-805C-1C4DDF1761AE}" type="parTrans" cxnId="{21E4C2F4-E40E-41EB-83BF-C9B3C8093901}">
      <dgm:prSet/>
      <dgm:spPr/>
      <dgm:t>
        <a:bodyPr/>
        <a:lstStyle/>
        <a:p>
          <a:endParaRPr lang="en-US"/>
        </a:p>
      </dgm:t>
    </dgm:pt>
    <dgm:pt modelId="{AE05C938-AA86-4084-91F7-A4B014B3A440}" type="sibTrans" cxnId="{21E4C2F4-E40E-41EB-83BF-C9B3C8093901}">
      <dgm:prSet/>
      <dgm:spPr/>
      <dgm:t>
        <a:bodyPr/>
        <a:lstStyle/>
        <a:p>
          <a:endParaRPr lang="en-US"/>
        </a:p>
      </dgm:t>
    </dgm:pt>
    <dgm:pt modelId="{08520B15-9A88-4DEF-ABD4-69F2763CDC10}">
      <dgm:prSet/>
      <dgm:spPr/>
      <dgm:t>
        <a:bodyPr/>
        <a:lstStyle/>
        <a:p>
          <a:r>
            <a:rPr lang="en-US" b="1"/>
            <a:t>PART 6 - </a:t>
          </a:r>
          <a:r>
            <a:rPr lang="en-US"/>
            <a:t>Quran and its answer to the Islamic Eschatology (end times) Ilm ul Akhairu-zaman. </a:t>
          </a:r>
        </a:p>
      </dgm:t>
    </dgm:pt>
    <dgm:pt modelId="{543DEF2B-2C31-4822-8ED5-D68B7252FA2A}" type="parTrans" cxnId="{91644026-00C9-4257-83C3-6F3396B4EAD5}">
      <dgm:prSet/>
      <dgm:spPr/>
      <dgm:t>
        <a:bodyPr/>
        <a:lstStyle/>
        <a:p>
          <a:endParaRPr lang="en-US"/>
        </a:p>
      </dgm:t>
    </dgm:pt>
    <dgm:pt modelId="{CD54A43F-E42F-4695-AE98-BCFE2D1B4332}" type="sibTrans" cxnId="{91644026-00C9-4257-83C3-6F3396B4EAD5}">
      <dgm:prSet/>
      <dgm:spPr/>
      <dgm:t>
        <a:bodyPr/>
        <a:lstStyle/>
        <a:p>
          <a:endParaRPr lang="en-US"/>
        </a:p>
      </dgm:t>
    </dgm:pt>
    <dgm:pt modelId="{112F8973-A25F-467E-9413-78CE0D32BD73}" type="pres">
      <dgm:prSet presAssocID="{670B0B39-63DC-4B9A-B4DB-EDB8F51B6D11}" presName="vert0" presStyleCnt="0">
        <dgm:presLayoutVars>
          <dgm:dir/>
          <dgm:animOne val="branch"/>
          <dgm:animLvl val="lvl"/>
        </dgm:presLayoutVars>
      </dgm:prSet>
      <dgm:spPr/>
    </dgm:pt>
    <dgm:pt modelId="{60CF3968-45F7-4694-AB42-53A94D06E043}" type="pres">
      <dgm:prSet presAssocID="{7BA81048-F0A1-4A4C-8737-104A2564FFF4}" presName="thickLine" presStyleLbl="alignNode1" presStyleIdx="0" presStyleCnt="6"/>
      <dgm:spPr/>
    </dgm:pt>
    <dgm:pt modelId="{7AFC7DD1-10ED-4E30-B323-F6C1FD161FE0}" type="pres">
      <dgm:prSet presAssocID="{7BA81048-F0A1-4A4C-8737-104A2564FFF4}" presName="horz1" presStyleCnt="0"/>
      <dgm:spPr/>
    </dgm:pt>
    <dgm:pt modelId="{579713E3-606F-4CED-8B64-02CC29892757}" type="pres">
      <dgm:prSet presAssocID="{7BA81048-F0A1-4A4C-8737-104A2564FFF4}" presName="tx1" presStyleLbl="revTx" presStyleIdx="0" presStyleCnt="6"/>
      <dgm:spPr/>
    </dgm:pt>
    <dgm:pt modelId="{CEEB1EAE-E85F-4973-ADF1-F65BEB346C3D}" type="pres">
      <dgm:prSet presAssocID="{7BA81048-F0A1-4A4C-8737-104A2564FFF4}" presName="vert1" presStyleCnt="0"/>
      <dgm:spPr/>
    </dgm:pt>
    <dgm:pt modelId="{6EDC1AD3-AAC2-40B8-AF32-7C49553EB27D}" type="pres">
      <dgm:prSet presAssocID="{31925882-947F-40DB-A859-5F46602CDD54}" presName="thickLine" presStyleLbl="alignNode1" presStyleIdx="1" presStyleCnt="6"/>
      <dgm:spPr/>
    </dgm:pt>
    <dgm:pt modelId="{B7E07D6F-54BA-4074-AE83-2C7109766B32}" type="pres">
      <dgm:prSet presAssocID="{31925882-947F-40DB-A859-5F46602CDD54}" presName="horz1" presStyleCnt="0"/>
      <dgm:spPr/>
    </dgm:pt>
    <dgm:pt modelId="{166961F7-26E8-42E6-901D-D7B599120531}" type="pres">
      <dgm:prSet presAssocID="{31925882-947F-40DB-A859-5F46602CDD54}" presName="tx1" presStyleLbl="revTx" presStyleIdx="1" presStyleCnt="6"/>
      <dgm:spPr/>
    </dgm:pt>
    <dgm:pt modelId="{33A34CA4-0390-4714-8411-FC8D81F3AB11}" type="pres">
      <dgm:prSet presAssocID="{31925882-947F-40DB-A859-5F46602CDD54}" presName="vert1" presStyleCnt="0"/>
      <dgm:spPr/>
    </dgm:pt>
    <dgm:pt modelId="{A840CC4C-AD87-4CF9-AF61-A838C20CBAF7}" type="pres">
      <dgm:prSet presAssocID="{B1159B87-98CA-42E0-8C1C-D307C47E450C}" presName="thickLine" presStyleLbl="alignNode1" presStyleIdx="2" presStyleCnt="6"/>
      <dgm:spPr/>
    </dgm:pt>
    <dgm:pt modelId="{02FD97B6-A6CF-4684-9926-DDA269B3B83B}" type="pres">
      <dgm:prSet presAssocID="{B1159B87-98CA-42E0-8C1C-D307C47E450C}" presName="horz1" presStyleCnt="0"/>
      <dgm:spPr/>
    </dgm:pt>
    <dgm:pt modelId="{9C764FD7-9D4F-4758-BFF2-4CB30D97A0B7}" type="pres">
      <dgm:prSet presAssocID="{B1159B87-98CA-42E0-8C1C-D307C47E450C}" presName="tx1" presStyleLbl="revTx" presStyleIdx="2" presStyleCnt="6"/>
      <dgm:spPr/>
    </dgm:pt>
    <dgm:pt modelId="{BAF68DFA-C6EB-440B-9AAD-8F3B337D8E79}" type="pres">
      <dgm:prSet presAssocID="{B1159B87-98CA-42E0-8C1C-D307C47E450C}" presName="vert1" presStyleCnt="0"/>
      <dgm:spPr/>
    </dgm:pt>
    <dgm:pt modelId="{01679E66-778B-46E6-BAFD-8534E0B7E5D4}" type="pres">
      <dgm:prSet presAssocID="{DC8EA354-E79B-4030-8A98-868F855EE0E3}" presName="thickLine" presStyleLbl="alignNode1" presStyleIdx="3" presStyleCnt="6"/>
      <dgm:spPr/>
    </dgm:pt>
    <dgm:pt modelId="{887C80F7-9AF6-4C52-A280-D906DB009B5F}" type="pres">
      <dgm:prSet presAssocID="{DC8EA354-E79B-4030-8A98-868F855EE0E3}" presName="horz1" presStyleCnt="0"/>
      <dgm:spPr/>
    </dgm:pt>
    <dgm:pt modelId="{18FF8B93-1B8E-4E9A-B383-435789E7D456}" type="pres">
      <dgm:prSet presAssocID="{DC8EA354-E79B-4030-8A98-868F855EE0E3}" presName="tx1" presStyleLbl="revTx" presStyleIdx="3" presStyleCnt="6"/>
      <dgm:spPr/>
    </dgm:pt>
    <dgm:pt modelId="{1E3C50E5-8FAA-4867-864E-419E7601B065}" type="pres">
      <dgm:prSet presAssocID="{DC8EA354-E79B-4030-8A98-868F855EE0E3}" presName="vert1" presStyleCnt="0"/>
      <dgm:spPr/>
    </dgm:pt>
    <dgm:pt modelId="{23734C91-DB04-4719-93DE-24F04DF8EB1B}" type="pres">
      <dgm:prSet presAssocID="{C2B97F97-3EF7-4B33-9ED8-469D144BB805}" presName="thickLine" presStyleLbl="alignNode1" presStyleIdx="4" presStyleCnt="6"/>
      <dgm:spPr/>
    </dgm:pt>
    <dgm:pt modelId="{7E0A66C4-AB38-4E92-926E-F611A5116DB2}" type="pres">
      <dgm:prSet presAssocID="{C2B97F97-3EF7-4B33-9ED8-469D144BB805}" presName="horz1" presStyleCnt="0"/>
      <dgm:spPr/>
    </dgm:pt>
    <dgm:pt modelId="{F5924DC6-11BF-46FD-9073-CE2506BA22AF}" type="pres">
      <dgm:prSet presAssocID="{C2B97F97-3EF7-4B33-9ED8-469D144BB805}" presName="tx1" presStyleLbl="revTx" presStyleIdx="4" presStyleCnt="6"/>
      <dgm:spPr/>
    </dgm:pt>
    <dgm:pt modelId="{055B93CC-B9EB-49EE-B7E9-913F9ABF2731}" type="pres">
      <dgm:prSet presAssocID="{C2B97F97-3EF7-4B33-9ED8-469D144BB805}" presName="vert1" presStyleCnt="0"/>
      <dgm:spPr/>
    </dgm:pt>
    <dgm:pt modelId="{40443113-A95C-4C34-B962-A6BEB7658A3E}" type="pres">
      <dgm:prSet presAssocID="{08520B15-9A88-4DEF-ABD4-69F2763CDC10}" presName="thickLine" presStyleLbl="alignNode1" presStyleIdx="5" presStyleCnt="6"/>
      <dgm:spPr/>
    </dgm:pt>
    <dgm:pt modelId="{B6446D1C-1CE5-4B42-81BD-94B4141B917D}" type="pres">
      <dgm:prSet presAssocID="{08520B15-9A88-4DEF-ABD4-69F2763CDC10}" presName="horz1" presStyleCnt="0"/>
      <dgm:spPr/>
    </dgm:pt>
    <dgm:pt modelId="{3514CEDD-0DC6-437E-9C6F-AE4D19DC446D}" type="pres">
      <dgm:prSet presAssocID="{08520B15-9A88-4DEF-ABD4-69F2763CDC10}" presName="tx1" presStyleLbl="revTx" presStyleIdx="5" presStyleCnt="6"/>
      <dgm:spPr/>
    </dgm:pt>
    <dgm:pt modelId="{234CC07A-A4A1-4453-AF20-88F172F63ADC}" type="pres">
      <dgm:prSet presAssocID="{08520B15-9A88-4DEF-ABD4-69F2763CDC10}" presName="vert1" presStyleCnt="0"/>
      <dgm:spPr/>
    </dgm:pt>
  </dgm:ptLst>
  <dgm:cxnLst>
    <dgm:cxn modelId="{246EDF23-2D07-4F31-96A8-BB04DE0AB596}" type="presOf" srcId="{DC8EA354-E79B-4030-8A98-868F855EE0E3}" destId="{18FF8B93-1B8E-4E9A-B383-435789E7D456}" srcOrd="0" destOrd="0" presId="urn:microsoft.com/office/officeart/2008/layout/LinedList"/>
    <dgm:cxn modelId="{2F00EB23-1A57-462B-B402-88667B755C7F}" type="presOf" srcId="{08520B15-9A88-4DEF-ABD4-69F2763CDC10}" destId="{3514CEDD-0DC6-437E-9C6F-AE4D19DC446D}" srcOrd="0" destOrd="0" presId="urn:microsoft.com/office/officeart/2008/layout/LinedList"/>
    <dgm:cxn modelId="{91644026-00C9-4257-83C3-6F3396B4EAD5}" srcId="{670B0B39-63DC-4B9A-B4DB-EDB8F51B6D11}" destId="{08520B15-9A88-4DEF-ABD4-69F2763CDC10}" srcOrd="5" destOrd="0" parTransId="{543DEF2B-2C31-4822-8ED5-D68B7252FA2A}" sibTransId="{CD54A43F-E42F-4695-AE98-BCFE2D1B4332}"/>
    <dgm:cxn modelId="{B939A72D-6956-4219-B489-B845D8D9AF98}" type="presOf" srcId="{31925882-947F-40DB-A859-5F46602CDD54}" destId="{166961F7-26E8-42E6-901D-D7B599120531}" srcOrd="0" destOrd="0" presId="urn:microsoft.com/office/officeart/2008/layout/LinedList"/>
    <dgm:cxn modelId="{CFA7F536-219C-4A6C-B2D0-4233EDF0ADB1}" srcId="{670B0B39-63DC-4B9A-B4DB-EDB8F51B6D11}" destId="{7BA81048-F0A1-4A4C-8737-104A2564FFF4}" srcOrd="0" destOrd="0" parTransId="{55F42160-8A7A-4BEB-A9B1-EB243F4C9831}" sibTransId="{7AB1580E-5DAC-437B-9815-C873DD71F3AA}"/>
    <dgm:cxn modelId="{27A1C43C-946F-451C-8203-7F809FEF336B}" srcId="{670B0B39-63DC-4B9A-B4DB-EDB8F51B6D11}" destId="{B1159B87-98CA-42E0-8C1C-D307C47E450C}" srcOrd="2" destOrd="0" parTransId="{D2433DFD-101A-4E30-8D8D-636070E057AD}" sibTransId="{7C6797AA-0331-4582-AB9B-D636E0C183D0}"/>
    <dgm:cxn modelId="{87FC1D43-7A1B-4601-A00C-6D6B39356FD8}" srcId="{670B0B39-63DC-4B9A-B4DB-EDB8F51B6D11}" destId="{DC8EA354-E79B-4030-8A98-868F855EE0E3}" srcOrd="3" destOrd="0" parTransId="{4FCFC2F7-37AC-44A0-ABBF-ECEA7BA84370}" sibTransId="{EA0927DE-E653-4E71-9585-6863895A5D0B}"/>
    <dgm:cxn modelId="{983EF366-484C-408A-ADDB-75E980C1A758}" type="presOf" srcId="{7BA81048-F0A1-4A4C-8737-104A2564FFF4}" destId="{579713E3-606F-4CED-8B64-02CC29892757}" srcOrd="0" destOrd="0" presId="urn:microsoft.com/office/officeart/2008/layout/LinedList"/>
    <dgm:cxn modelId="{96D9CB99-2348-4B3F-AE4D-4B3D400EE375}" type="presOf" srcId="{C2B97F97-3EF7-4B33-9ED8-469D144BB805}" destId="{F5924DC6-11BF-46FD-9073-CE2506BA22AF}" srcOrd="0" destOrd="0" presId="urn:microsoft.com/office/officeart/2008/layout/LinedList"/>
    <dgm:cxn modelId="{BADA5FBE-1948-4440-AC73-2CAAA59F9F6D}" type="presOf" srcId="{B1159B87-98CA-42E0-8C1C-D307C47E450C}" destId="{9C764FD7-9D4F-4758-BFF2-4CB30D97A0B7}" srcOrd="0" destOrd="0" presId="urn:microsoft.com/office/officeart/2008/layout/LinedList"/>
    <dgm:cxn modelId="{A6E055CE-12A3-4033-83F3-1336F1F48194}" srcId="{670B0B39-63DC-4B9A-B4DB-EDB8F51B6D11}" destId="{31925882-947F-40DB-A859-5F46602CDD54}" srcOrd="1" destOrd="0" parTransId="{EF3F836F-14D9-42CA-AC34-DD71C3B67851}" sibTransId="{D566D6A2-F393-433A-B492-1E89B1E0C613}"/>
    <dgm:cxn modelId="{3BCDB7EB-36F6-49FC-AC54-65F4A2806C5D}" type="presOf" srcId="{670B0B39-63DC-4B9A-B4DB-EDB8F51B6D11}" destId="{112F8973-A25F-467E-9413-78CE0D32BD73}" srcOrd="0" destOrd="0" presId="urn:microsoft.com/office/officeart/2008/layout/LinedList"/>
    <dgm:cxn modelId="{21E4C2F4-E40E-41EB-83BF-C9B3C8093901}" srcId="{670B0B39-63DC-4B9A-B4DB-EDB8F51B6D11}" destId="{C2B97F97-3EF7-4B33-9ED8-469D144BB805}" srcOrd="4" destOrd="0" parTransId="{F47E11B7-13C7-45D3-805C-1C4DDF1761AE}" sibTransId="{AE05C938-AA86-4084-91F7-A4B014B3A440}"/>
    <dgm:cxn modelId="{FAB52418-0C50-4E71-9F49-630D1E65A181}" type="presParOf" srcId="{112F8973-A25F-467E-9413-78CE0D32BD73}" destId="{60CF3968-45F7-4694-AB42-53A94D06E043}" srcOrd="0" destOrd="0" presId="urn:microsoft.com/office/officeart/2008/layout/LinedList"/>
    <dgm:cxn modelId="{BBCBF6D0-1F28-49FD-A01F-06501BF874D0}" type="presParOf" srcId="{112F8973-A25F-467E-9413-78CE0D32BD73}" destId="{7AFC7DD1-10ED-4E30-B323-F6C1FD161FE0}" srcOrd="1" destOrd="0" presId="urn:microsoft.com/office/officeart/2008/layout/LinedList"/>
    <dgm:cxn modelId="{6FF276F9-36EF-47E8-87C7-57C0D04776AE}" type="presParOf" srcId="{7AFC7DD1-10ED-4E30-B323-F6C1FD161FE0}" destId="{579713E3-606F-4CED-8B64-02CC29892757}" srcOrd="0" destOrd="0" presId="urn:microsoft.com/office/officeart/2008/layout/LinedList"/>
    <dgm:cxn modelId="{B6AD7E90-EA66-416B-ACB1-8FB3A1D5E0E6}" type="presParOf" srcId="{7AFC7DD1-10ED-4E30-B323-F6C1FD161FE0}" destId="{CEEB1EAE-E85F-4973-ADF1-F65BEB346C3D}" srcOrd="1" destOrd="0" presId="urn:microsoft.com/office/officeart/2008/layout/LinedList"/>
    <dgm:cxn modelId="{6400F401-D646-408E-B3C3-84B4BE7E5417}" type="presParOf" srcId="{112F8973-A25F-467E-9413-78CE0D32BD73}" destId="{6EDC1AD3-AAC2-40B8-AF32-7C49553EB27D}" srcOrd="2" destOrd="0" presId="urn:microsoft.com/office/officeart/2008/layout/LinedList"/>
    <dgm:cxn modelId="{47596D6D-9684-4837-AFD7-46BF707E74EE}" type="presParOf" srcId="{112F8973-A25F-467E-9413-78CE0D32BD73}" destId="{B7E07D6F-54BA-4074-AE83-2C7109766B32}" srcOrd="3" destOrd="0" presId="urn:microsoft.com/office/officeart/2008/layout/LinedList"/>
    <dgm:cxn modelId="{90883F67-BE64-44B9-8F10-EB975B0F8514}" type="presParOf" srcId="{B7E07D6F-54BA-4074-AE83-2C7109766B32}" destId="{166961F7-26E8-42E6-901D-D7B599120531}" srcOrd="0" destOrd="0" presId="urn:microsoft.com/office/officeart/2008/layout/LinedList"/>
    <dgm:cxn modelId="{E47F3441-2081-40F2-B1DE-3D41FEB707BF}" type="presParOf" srcId="{B7E07D6F-54BA-4074-AE83-2C7109766B32}" destId="{33A34CA4-0390-4714-8411-FC8D81F3AB11}" srcOrd="1" destOrd="0" presId="urn:microsoft.com/office/officeart/2008/layout/LinedList"/>
    <dgm:cxn modelId="{CA4C518B-6C76-4EA3-A566-ED906E2C0F0F}" type="presParOf" srcId="{112F8973-A25F-467E-9413-78CE0D32BD73}" destId="{A840CC4C-AD87-4CF9-AF61-A838C20CBAF7}" srcOrd="4" destOrd="0" presId="urn:microsoft.com/office/officeart/2008/layout/LinedList"/>
    <dgm:cxn modelId="{8BC30FEE-CD57-4745-98DE-64CF8C319A73}" type="presParOf" srcId="{112F8973-A25F-467E-9413-78CE0D32BD73}" destId="{02FD97B6-A6CF-4684-9926-DDA269B3B83B}" srcOrd="5" destOrd="0" presId="urn:microsoft.com/office/officeart/2008/layout/LinedList"/>
    <dgm:cxn modelId="{68D1B4BC-EF0A-4D9F-8F95-61D3944514E3}" type="presParOf" srcId="{02FD97B6-A6CF-4684-9926-DDA269B3B83B}" destId="{9C764FD7-9D4F-4758-BFF2-4CB30D97A0B7}" srcOrd="0" destOrd="0" presId="urn:microsoft.com/office/officeart/2008/layout/LinedList"/>
    <dgm:cxn modelId="{9FCDB264-64C9-475A-A4EE-45A432E7BFF4}" type="presParOf" srcId="{02FD97B6-A6CF-4684-9926-DDA269B3B83B}" destId="{BAF68DFA-C6EB-440B-9AAD-8F3B337D8E79}" srcOrd="1" destOrd="0" presId="urn:microsoft.com/office/officeart/2008/layout/LinedList"/>
    <dgm:cxn modelId="{917CEA58-60C1-4758-B220-E4A41A3FB8F6}" type="presParOf" srcId="{112F8973-A25F-467E-9413-78CE0D32BD73}" destId="{01679E66-778B-46E6-BAFD-8534E0B7E5D4}" srcOrd="6" destOrd="0" presId="urn:microsoft.com/office/officeart/2008/layout/LinedList"/>
    <dgm:cxn modelId="{61807FB3-549C-4C97-9ACC-896ED137477D}" type="presParOf" srcId="{112F8973-A25F-467E-9413-78CE0D32BD73}" destId="{887C80F7-9AF6-4C52-A280-D906DB009B5F}" srcOrd="7" destOrd="0" presId="urn:microsoft.com/office/officeart/2008/layout/LinedList"/>
    <dgm:cxn modelId="{13F31E2E-2F50-49C8-8F2E-502421E82BB1}" type="presParOf" srcId="{887C80F7-9AF6-4C52-A280-D906DB009B5F}" destId="{18FF8B93-1B8E-4E9A-B383-435789E7D456}" srcOrd="0" destOrd="0" presId="urn:microsoft.com/office/officeart/2008/layout/LinedList"/>
    <dgm:cxn modelId="{23EFDC82-F266-4F58-A5C9-C35FEF3D1ADF}" type="presParOf" srcId="{887C80F7-9AF6-4C52-A280-D906DB009B5F}" destId="{1E3C50E5-8FAA-4867-864E-419E7601B065}" srcOrd="1" destOrd="0" presId="urn:microsoft.com/office/officeart/2008/layout/LinedList"/>
    <dgm:cxn modelId="{1BDF6CDD-E489-4A3B-8059-72CD89491C25}" type="presParOf" srcId="{112F8973-A25F-467E-9413-78CE0D32BD73}" destId="{23734C91-DB04-4719-93DE-24F04DF8EB1B}" srcOrd="8" destOrd="0" presId="urn:microsoft.com/office/officeart/2008/layout/LinedList"/>
    <dgm:cxn modelId="{A11E8603-A386-41B0-8DD5-12DCF19FCB1A}" type="presParOf" srcId="{112F8973-A25F-467E-9413-78CE0D32BD73}" destId="{7E0A66C4-AB38-4E92-926E-F611A5116DB2}" srcOrd="9" destOrd="0" presId="urn:microsoft.com/office/officeart/2008/layout/LinedList"/>
    <dgm:cxn modelId="{B75DD9DB-55F8-46A5-AF7E-E1FE293B67C6}" type="presParOf" srcId="{7E0A66C4-AB38-4E92-926E-F611A5116DB2}" destId="{F5924DC6-11BF-46FD-9073-CE2506BA22AF}" srcOrd="0" destOrd="0" presId="urn:microsoft.com/office/officeart/2008/layout/LinedList"/>
    <dgm:cxn modelId="{84337454-3927-4495-AFFC-A54E8B9D94EC}" type="presParOf" srcId="{7E0A66C4-AB38-4E92-926E-F611A5116DB2}" destId="{055B93CC-B9EB-49EE-B7E9-913F9ABF2731}" srcOrd="1" destOrd="0" presId="urn:microsoft.com/office/officeart/2008/layout/LinedList"/>
    <dgm:cxn modelId="{81580082-717E-4888-B304-C8BBB1B36772}" type="presParOf" srcId="{112F8973-A25F-467E-9413-78CE0D32BD73}" destId="{40443113-A95C-4C34-B962-A6BEB7658A3E}" srcOrd="10" destOrd="0" presId="urn:microsoft.com/office/officeart/2008/layout/LinedList"/>
    <dgm:cxn modelId="{A086AA0C-42E5-4D76-AA61-9F5D3328CF91}" type="presParOf" srcId="{112F8973-A25F-467E-9413-78CE0D32BD73}" destId="{B6446D1C-1CE5-4B42-81BD-94B4141B917D}" srcOrd="11" destOrd="0" presId="urn:microsoft.com/office/officeart/2008/layout/LinedList"/>
    <dgm:cxn modelId="{DBA4D9D4-6D49-4829-83AA-E95E1D9165FB}" type="presParOf" srcId="{B6446D1C-1CE5-4B42-81BD-94B4141B917D}" destId="{3514CEDD-0DC6-437E-9C6F-AE4D19DC446D}" srcOrd="0" destOrd="0" presId="urn:microsoft.com/office/officeart/2008/layout/LinedList"/>
    <dgm:cxn modelId="{14DED56A-4937-40EC-B68C-C2D8BE6B96B7}" type="presParOf" srcId="{B6446D1C-1CE5-4B42-81BD-94B4141B917D}" destId="{234CC07A-A4A1-4453-AF20-88F172F63AD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CF3968-45F7-4694-AB42-53A94D06E043}">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9713E3-606F-4CED-8B64-02CC29892757}">
      <dsp:nvSpPr>
        <dsp:cNvPr id="0" name=""/>
        <dsp:cNvSpPr/>
      </dsp:nvSpPr>
      <dsp:spPr>
        <a:xfrm>
          <a:off x="0" y="2703"/>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a:t>PART 1</a:t>
          </a:r>
          <a:r>
            <a:rPr lang="en-US" sz="2500" kern="1200"/>
            <a:t> - The Quran speaks to us</a:t>
          </a:r>
        </a:p>
      </dsp:txBody>
      <dsp:txXfrm>
        <a:off x="0" y="2703"/>
        <a:ext cx="6900512" cy="921789"/>
      </dsp:txXfrm>
    </dsp:sp>
    <dsp:sp modelId="{6EDC1AD3-AAC2-40B8-AF32-7C49553EB27D}">
      <dsp:nvSpPr>
        <dsp:cNvPr id="0" name=""/>
        <dsp:cNvSpPr/>
      </dsp:nvSpPr>
      <dsp:spPr>
        <a:xfrm>
          <a:off x="0" y="924492"/>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6961F7-26E8-42E6-901D-D7B599120531}">
      <dsp:nvSpPr>
        <dsp:cNvPr id="0" name=""/>
        <dsp:cNvSpPr/>
      </dsp:nvSpPr>
      <dsp:spPr>
        <a:xfrm>
          <a:off x="0" y="924492"/>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a:t>PART 2 </a:t>
          </a:r>
          <a:r>
            <a:rPr lang="en-US" sz="2500" kern="1200"/>
            <a:t>Some mathematical miracles of the Quran</a:t>
          </a:r>
        </a:p>
      </dsp:txBody>
      <dsp:txXfrm>
        <a:off x="0" y="924492"/>
        <a:ext cx="6900512" cy="921789"/>
      </dsp:txXfrm>
    </dsp:sp>
    <dsp:sp modelId="{A840CC4C-AD87-4CF9-AF61-A838C20CBAF7}">
      <dsp:nvSpPr>
        <dsp:cNvPr id="0" name=""/>
        <dsp:cNvSpPr/>
      </dsp:nvSpPr>
      <dsp:spPr>
        <a:xfrm>
          <a:off x="0" y="1846281"/>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764FD7-9D4F-4758-BFF2-4CB30D97A0B7}">
      <dsp:nvSpPr>
        <dsp:cNvPr id="0" name=""/>
        <dsp:cNvSpPr/>
      </dsp:nvSpPr>
      <dsp:spPr>
        <a:xfrm>
          <a:off x="0" y="1846281"/>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a:t>PART 3 </a:t>
          </a:r>
          <a:r>
            <a:rPr lang="en-US" sz="2500" kern="1200"/>
            <a:t>Some scientific miracles of the Quran</a:t>
          </a:r>
        </a:p>
      </dsp:txBody>
      <dsp:txXfrm>
        <a:off x="0" y="1846281"/>
        <a:ext cx="6900512" cy="921789"/>
      </dsp:txXfrm>
    </dsp:sp>
    <dsp:sp modelId="{01679E66-778B-46E6-BAFD-8534E0B7E5D4}">
      <dsp:nvSpPr>
        <dsp:cNvPr id="0" name=""/>
        <dsp:cNvSpPr/>
      </dsp:nvSpPr>
      <dsp:spPr>
        <a:xfrm>
          <a:off x="0" y="2768070"/>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FF8B93-1B8E-4E9A-B383-435789E7D456}">
      <dsp:nvSpPr>
        <dsp:cNvPr id="0" name=""/>
        <dsp:cNvSpPr/>
      </dsp:nvSpPr>
      <dsp:spPr>
        <a:xfrm>
          <a:off x="0" y="2768070"/>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a:t>PART 4 - </a:t>
          </a:r>
          <a:r>
            <a:rPr lang="en-US" sz="2500" kern="1200"/>
            <a:t>Ulum ul-Quran – Quranic Exegesis</a:t>
          </a:r>
        </a:p>
      </dsp:txBody>
      <dsp:txXfrm>
        <a:off x="0" y="2768070"/>
        <a:ext cx="6900512" cy="921789"/>
      </dsp:txXfrm>
    </dsp:sp>
    <dsp:sp modelId="{23734C91-DB04-4719-93DE-24F04DF8EB1B}">
      <dsp:nvSpPr>
        <dsp:cNvPr id="0" name=""/>
        <dsp:cNvSpPr/>
      </dsp:nvSpPr>
      <dsp:spPr>
        <a:xfrm>
          <a:off x="0" y="3689859"/>
          <a:ext cx="6900512"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924DC6-11BF-46FD-9073-CE2506BA22AF}">
      <dsp:nvSpPr>
        <dsp:cNvPr id="0" name=""/>
        <dsp:cNvSpPr/>
      </dsp:nvSpPr>
      <dsp:spPr>
        <a:xfrm>
          <a:off x="0" y="3689859"/>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a:t>PART 5 - </a:t>
          </a:r>
          <a:r>
            <a:rPr lang="en-US" sz="2500" kern="1200"/>
            <a:t>Some signs of the End Times (Ilm ul Akhirun Zaman)</a:t>
          </a:r>
        </a:p>
      </dsp:txBody>
      <dsp:txXfrm>
        <a:off x="0" y="3689859"/>
        <a:ext cx="6900512" cy="921789"/>
      </dsp:txXfrm>
    </dsp:sp>
    <dsp:sp modelId="{40443113-A95C-4C34-B962-A6BEB7658A3E}">
      <dsp:nvSpPr>
        <dsp:cNvPr id="0" name=""/>
        <dsp:cNvSpPr/>
      </dsp:nvSpPr>
      <dsp:spPr>
        <a:xfrm>
          <a:off x="0" y="4611648"/>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14CEDD-0DC6-437E-9C6F-AE4D19DC446D}">
      <dsp:nvSpPr>
        <dsp:cNvPr id="0" name=""/>
        <dsp:cNvSpPr/>
      </dsp:nvSpPr>
      <dsp:spPr>
        <a:xfrm>
          <a:off x="0" y="4611648"/>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a:t>PART 6 - </a:t>
          </a:r>
          <a:r>
            <a:rPr lang="en-US" sz="2500" kern="1200"/>
            <a:t>Quran and its answer to the Islamic Eschatology (end times) Ilm ul Akhairu-zaman. </a:t>
          </a:r>
        </a:p>
      </dsp:txBody>
      <dsp:txXfrm>
        <a:off x="0" y="4611648"/>
        <a:ext cx="6900512" cy="92178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1000B9D-FA2A-45C5-B7C3-FC9F320F9E5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79053C5-FC80-473D-BB4B-116858EEB10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C370F3-F6AC-4C75-B9F3-1C99E7083FD4}" type="datetimeFigureOut">
              <a:rPr lang="en-US" smtClean="0"/>
              <a:t>25-Apr-23</a:t>
            </a:fld>
            <a:endParaRPr lang="en-US"/>
          </a:p>
        </p:txBody>
      </p:sp>
      <p:sp>
        <p:nvSpPr>
          <p:cNvPr id="4" name="Footer Placeholder 3">
            <a:extLst>
              <a:ext uri="{FF2B5EF4-FFF2-40B4-BE49-F238E27FC236}">
                <a16:creationId xmlns:a16="http://schemas.microsoft.com/office/drawing/2014/main" id="{944B8B99-A1F2-42B0-AF22-F933FFE7DC2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ACC4A78-1D02-4A31-B879-0F891946CE9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4443D9-8DEB-4729-BBFA-A2578613E4FF}" type="slidenum">
              <a:rPr lang="en-US" smtClean="0"/>
              <a:t>‹#›</a:t>
            </a:fld>
            <a:endParaRPr lang="en-US"/>
          </a:p>
        </p:txBody>
      </p:sp>
    </p:spTree>
    <p:extLst>
      <p:ext uri="{BB962C8B-B14F-4D97-AF65-F5344CB8AC3E}">
        <p14:creationId xmlns:p14="http://schemas.microsoft.com/office/powerpoint/2010/main" val="27843715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1F971C-2613-4F7A-9BB7-D9FBE45CDCC3}" type="datetimeFigureOut">
              <a:rPr lang="en-US" smtClean="0"/>
              <a:t>25-Apr-23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FE5BED-79CE-4F68-86B6-DDCE03006528}" type="slidenum">
              <a:rPr lang="en-US" smtClean="0"/>
              <a:t>‹#›</a:t>
            </a:fld>
            <a:endParaRPr lang="en-US"/>
          </a:p>
        </p:txBody>
      </p:sp>
    </p:spTree>
    <p:extLst>
      <p:ext uri="{BB962C8B-B14F-4D97-AF65-F5344CB8AC3E}">
        <p14:creationId xmlns:p14="http://schemas.microsoft.com/office/powerpoint/2010/main" val="4066645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fld id="{1C6555B4-35A8-44BE-BCFB-2B8352AE3619}" type="datetime1">
              <a:rPr lang="en-GB" smtClean="0"/>
              <a:t>25/04/2023</a:t>
            </a:fld>
            <a:endParaRPr lang="en-GB" dirty="0"/>
          </a:p>
        </p:txBody>
      </p:sp>
      <p:sp>
        <p:nvSpPr>
          <p:cNvPr id="5" name="Footer Placeholder 4"/>
          <p:cNvSpPr>
            <a:spLocks noGrp="1"/>
          </p:cNvSpPr>
          <p:nvPr>
            <p:ph type="ftr" sz="quarter" idx="11"/>
          </p:nvPr>
        </p:nvSpPr>
        <p:spPr/>
        <p:txBody>
          <a:bodyPr/>
          <a:lstStyle/>
          <a:p>
            <a:r>
              <a:rPr lang="en-GB" sz="800"/>
              <a:t>This presentation was researched and compiled by:</a:t>
            </a:r>
            <a:br>
              <a:rPr lang="en-GB"/>
            </a:br>
            <a:r>
              <a:rPr lang="en-GB"/>
              <a:t>MONEEB MINHAS</a:t>
            </a:r>
            <a:endParaRPr lang="en-GB" dirty="0"/>
          </a:p>
        </p:txBody>
      </p:sp>
      <p:sp>
        <p:nvSpPr>
          <p:cNvPr id="6" name="Slide Number Placeholder 5"/>
          <p:cNvSpPr>
            <a:spLocks noGrp="1"/>
          </p:cNvSpPr>
          <p:nvPr>
            <p:ph type="sldNum" sz="quarter" idx="12"/>
          </p:nvPr>
        </p:nvSpPr>
        <p:spPr/>
        <p:txBody>
          <a:bodyPr/>
          <a:lstStyle/>
          <a:p>
            <a:fld id="{9C34C810-059C-4551-8D0F-61E3E79FC1CC}" type="slidenum">
              <a:rPr lang="en-GB" smtClean="0"/>
              <a:t>‹#›</a:t>
            </a:fld>
            <a:endParaRPr lang="en-GB"/>
          </a:p>
        </p:txBody>
      </p:sp>
    </p:spTree>
    <p:extLst>
      <p:ext uri="{BB962C8B-B14F-4D97-AF65-F5344CB8AC3E}">
        <p14:creationId xmlns:p14="http://schemas.microsoft.com/office/powerpoint/2010/main" val="549200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fld id="{E90F2654-25C8-48C1-9C5C-A8FE90966ED1}" type="datetime1">
              <a:rPr lang="en-GB" smtClean="0"/>
              <a:t>25/04/2023</a:t>
            </a:fld>
            <a:endParaRPr lang="en-GB" dirty="0"/>
          </a:p>
        </p:txBody>
      </p:sp>
      <p:sp>
        <p:nvSpPr>
          <p:cNvPr id="5" name="Footer Placeholder 4"/>
          <p:cNvSpPr>
            <a:spLocks noGrp="1"/>
          </p:cNvSpPr>
          <p:nvPr>
            <p:ph type="ftr" sz="quarter" idx="11"/>
          </p:nvPr>
        </p:nvSpPr>
        <p:spPr/>
        <p:txBody>
          <a:bodyPr/>
          <a:lstStyle/>
          <a:p>
            <a:r>
              <a:rPr lang="en-GB" sz="800"/>
              <a:t>This presentation was researched and compiled by:</a:t>
            </a:r>
            <a:br>
              <a:rPr lang="en-GB"/>
            </a:br>
            <a:r>
              <a:rPr lang="en-GB"/>
              <a:t>MONEEB MINHAS</a:t>
            </a:r>
            <a:endParaRPr lang="en-GB" dirty="0"/>
          </a:p>
        </p:txBody>
      </p:sp>
      <p:sp>
        <p:nvSpPr>
          <p:cNvPr id="6" name="Slide Number Placeholder 5"/>
          <p:cNvSpPr>
            <a:spLocks noGrp="1"/>
          </p:cNvSpPr>
          <p:nvPr>
            <p:ph type="sldNum" sz="quarter" idx="12"/>
          </p:nvPr>
        </p:nvSpPr>
        <p:spPr/>
        <p:txBody>
          <a:bodyPr/>
          <a:lstStyle/>
          <a:p>
            <a:fld id="{9C34C810-059C-4551-8D0F-61E3E79FC1CC}" type="slidenum">
              <a:rPr lang="en-GB" smtClean="0"/>
              <a:t>‹#›</a:t>
            </a:fld>
            <a:endParaRPr lang="en-GB"/>
          </a:p>
        </p:txBody>
      </p:sp>
    </p:spTree>
    <p:extLst>
      <p:ext uri="{BB962C8B-B14F-4D97-AF65-F5344CB8AC3E}">
        <p14:creationId xmlns:p14="http://schemas.microsoft.com/office/powerpoint/2010/main" val="228790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fld id="{17B89E70-EDA3-4ABD-9BF5-3BE23E75011A}" type="datetime1">
              <a:rPr lang="en-GB" smtClean="0"/>
              <a:t>25/04/2023</a:t>
            </a:fld>
            <a:endParaRPr lang="en-GB" dirty="0"/>
          </a:p>
        </p:txBody>
      </p:sp>
      <p:sp>
        <p:nvSpPr>
          <p:cNvPr id="5" name="Footer Placeholder 4"/>
          <p:cNvSpPr>
            <a:spLocks noGrp="1"/>
          </p:cNvSpPr>
          <p:nvPr>
            <p:ph type="ftr" sz="quarter" idx="11"/>
          </p:nvPr>
        </p:nvSpPr>
        <p:spPr/>
        <p:txBody>
          <a:bodyPr/>
          <a:lstStyle/>
          <a:p>
            <a:r>
              <a:rPr lang="en-GB" sz="800"/>
              <a:t>This presentation was researched and compiled by:</a:t>
            </a:r>
            <a:br>
              <a:rPr lang="en-GB"/>
            </a:br>
            <a:r>
              <a:rPr lang="en-GB"/>
              <a:t>MONEEB MINHAS</a:t>
            </a:r>
            <a:endParaRPr lang="en-GB" dirty="0"/>
          </a:p>
        </p:txBody>
      </p:sp>
      <p:sp>
        <p:nvSpPr>
          <p:cNvPr id="6" name="Slide Number Placeholder 5"/>
          <p:cNvSpPr>
            <a:spLocks noGrp="1"/>
          </p:cNvSpPr>
          <p:nvPr>
            <p:ph type="sldNum" sz="quarter" idx="12"/>
          </p:nvPr>
        </p:nvSpPr>
        <p:spPr/>
        <p:txBody>
          <a:bodyPr/>
          <a:lstStyle/>
          <a:p>
            <a:fld id="{9C34C810-059C-4551-8D0F-61E3E79FC1CC}" type="slidenum">
              <a:rPr lang="en-GB" smtClean="0"/>
              <a:t>‹#›</a:t>
            </a:fld>
            <a:endParaRPr lang="en-GB"/>
          </a:p>
        </p:txBody>
      </p:sp>
    </p:spTree>
    <p:extLst>
      <p:ext uri="{BB962C8B-B14F-4D97-AF65-F5344CB8AC3E}">
        <p14:creationId xmlns:p14="http://schemas.microsoft.com/office/powerpoint/2010/main" val="631348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88751-8AD4-43A4-9F90-CC3E318ACE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B99383F-169E-42C2-A0D4-38A9BC7E287F}"/>
              </a:ext>
            </a:extLst>
          </p:cNvPr>
          <p:cNvSpPr>
            <a:spLocks noGrp="1"/>
          </p:cNvSpPr>
          <p:nvPr>
            <p:ph type="dt" sz="half" idx="10"/>
          </p:nvPr>
        </p:nvSpPr>
        <p:spPr/>
        <p:txBody>
          <a:bodyPr/>
          <a:lstStyle/>
          <a:p>
            <a:fld id="{67ECC865-BB7D-4E1E-A00B-F620440C808F}" type="datetime1">
              <a:rPr lang="en-GB" smtClean="0"/>
              <a:t>25/04/2023</a:t>
            </a:fld>
            <a:endParaRPr lang="en-GB" dirty="0"/>
          </a:p>
        </p:txBody>
      </p:sp>
      <p:sp>
        <p:nvSpPr>
          <p:cNvPr id="4" name="Footer Placeholder 3">
            <a:extLst>
              <a:ext uri="{FF2B5EF4-FFF2-40B4-BE49-F238E27FC236}">
                <a16:creationId xmlns:a16="http://schemas.microsoft.com/office/drawing/2014/main" id="{47E81138-23CE-4FFA-A951-DFB8510CCA4A}"/>
              </a:ext>
            </a:extLst>
          </p:cNvPr>
          <p:cNvSpPr>
            <a:spLocks noGrp="1"/>
          </p:cNvSpPr>
          <p:nvPr>
            <p:ph type="ftr" sz="quarter" idx="11"/>
          </p:nvPr>
        </p:nvSpPr>
        <p:spPr/>
        <p:txBody>
          <a:bodyPr/>
          <a:lstStyle/>
          <a:p>
            <a:r>
              <a:rPr lang="en-GB" sz="700" dirty="0"/>
              <a:t>This presentation was researched and compiled by:</a:t>
            </a:r>
            <a:br>
              <a:rPr lang="en-GB" sz="800" dirty="0"/>
            </a:br>
            <a:r>
              <a:rPr lang="en-GB" dirty="0"/>
              <a:t>MONEEB MINHAS</a:t>
            </a:r>
          </a:p>
        </p:txBody>
      </p:sp>
      <p:sp>
        <p:nvSpPr>
          <p:cNvPr id="5" name="Slide Number Placeholder 4">
            <a:extLst>
              <a:ext uri="{FF2B5EF4-FFF2-40B4-BE49-F238E27FC236}">
                <a16:creationId xmlns:a16="http://schemas.microsoft.com/office/drawing/2014/main" id="{03C7FDB3-15D3-4E16-B234-9C89E5AE12A3}"/>
              </a:ext>
            </a:extLst>
          </p:cNvPr>
          <p:cNvSpPr>
            <a:spLocks noGrp="1"/>
          </p:cNvSpPr>
          <p:nvPr>
            <p:ph type="sldNum" sz="quarter" idx="12"/>
          </p:nvPr>
        </p:nvSpPr>
        <p:spPr/>
        <p:txBody>
          <a:bodyPr/>
          <a:lstStyle/>
          <a:p>
            <a:fld id="{9C34C810-059C-4551-8D0F-61E3E79FC1CC}" type="slidenum">
              <a:rPr lang="en-GB" smtClean="0"/>
              <a:t>‹#›</a:t>
            </a:fld>
            <a:endParaRPr lang="en-GB"/>
          </a:p>
        </p:txBody>
      </p:sp>
    </p:spTree>
    <p:extLst>
      <p:ext uri="{BB962C8B-B14F-4D97-AF65-F5344CB8AC3E}">
        <p14:creationId xmlns:p14="http://schemas.microsoft.com/office/powerpoint/2010/main" val="2340575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CBF83D7-4AC7-4A36-852B-221A5B2751BB}"/>
              </a:ext>
            </a:extLst>
          </p:cNvPr>
          <p:cNvSpPr>
            <a:spLocks noGrp="1"/>
          </p:cNvSpPr>
          <p:nvPr>
            <p:ph type="dt" sz="half" idx="10"/>
          </p:nvPr>
        </p:nvSpPr>
        <p:spPr/>
        <p:txBody>
          <a:bodyPr/>
          <a:lstStyle/>
          <a:p>
            <a:fld id="{44229E3C-554D-49B2-9B46-384A94C71476}" type="datetime1">
              <a:rPr lang="en-GB" smtClean="0"/>
              <a:t>25/04/2023</a:t>
            </a:fld>
            <a:endParaRPr lang="en-GB" dirty="0"/>
          </a:p>
        </p:txBody>
      </p:sp>
      <p:sp>
        <p:nvSpPr>
          <p:cNvPr id="8" name="Footer Placeholder 7">
            <a:extLst>
              <a:ext uri="{FF2B5EF4-FFF2-40B4-BE49-F238E27FC236}">
                <a16:creationId xmlns:a16="http://schemas.microsoft.com/office/drawing/2014/main" id="{C5E46896-3512-4663-9AA4-F4E333DAAB1B}"/>
              </a:ext>
            </a:extLst>
          </p:cNvPr>
          <p:cNvSpPr>
            <a:spLocks noGrp="1"/>
          </p:cNvSpPr>
          <p:nvPr>
            <p:ph type="ftr" sz="quarter" idx="11"/>
          </p:nvPr>
        </p:nvSpPr>
        <p:spPr/>
        <p:txBody>
          <a:bodyPr/>
          <a:lstStyle/>
          <a:p>
            <a:r>
              <a:rPr lang="en-GB" sz="700"/>
              <a:t>This presentation was researched and compiled by:</a:t>
            </a:r>
            <a:br>
              <a:rPr lang="en-GB" sz="800"/>
            </a:br>
            <a:r>
              <a:rPr lang="en-GB"/>
              <a:t>MONEEB MINHAS</a:t>
            </a:r>
            <a:endParaRPr lang="en-GB" dirty="0"/>
          </a:p>
        </p:txBody>
      </p:sp>
      <p:sp>
        <p:nvSpPr>
          <p:cNvPr id="9" name="Slide Number Placeholder 8">
            <a:extLst>
              <a:ext uri="{FF2B5EF4-FFF2-40B4-BE49-F238E27FC236}">
                <a16:creationId xmlns:a16="http://schemas.microsoft.com/office/drawing/2014/main" id="{1D65156B-7040-40C2-93E2-AC874916C52C}"/>
              </a:ext>
            </a:extLst>
          </p:cNvPr>
          <p:cNvSpPr>
            <a:spLocks noGrp="1"/>
          </p:cNvSpPr>
          <p:nvPr>
            <p:ph type="sldNum" sz="quarter" idx="12"/>
          </p:nvPr>
        </p:nvSpPr>
        <p:spPr/>
        <p:txBody>
          <a:bodyPr/>
          <a:lstStyle/>
          <a:p>
            <a:fld id="{9C34C810-059C-4551-8D0F-61E3E79FC1CC}" type="slidenum">
              <a:rPr lang="en-GB" smtClean="0"/>
              <a:t>‹#›</a:t>
            </a:fld>
            <a:endParaRPr lang="en-GB"/>
          </a:p>
        </p:txBody>
      </p:sp>
    </p:spTree>
    <p:extLst>
      <p:ext uri="{BB962C8B-B14F-4D97-AF65-F5344CB8AC3E}">
        <p14:creationId xmlns:p14="http://schemas.microsoft.com/office/powerpoint/2010/main" val="2750814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fld id="{CDA06A86-8366-46AD-93E6-FF54BAF7E8D2}" type="datetime1">
              <a:rPr lang="en-GB" smtClean="0"/>
              <a:t>25/04/2023</a:t>
            </a:fld>
            <a:endParaRPr lang="en-GB" dirty="0"/>
          </a:p>
        </p:txBody>
      </p:sp>
      <p:sp>
        <p:nvSpPr>
          <p:cNvPr id="5" name="Footer Placeholder 4"/>
          <p:cNvSpPr>
            <a:spLocks noGrp="1"/>
          </p:cNvSpPr>
          <p:nvPr>
            <p:ph type="ftr" sz="quarter" idx="11"/>
          </p:nvPr>
        </p:nvSpPr>
        <p:spPr/>
        <p:txBody>
          <a:bodyPr/>
          <a:lstStyle/>
          <a:p>
            <a:r>
              <a:rPr lang="en-GB" sz="800"/>
              <a:t>This presentation was researched and compiled by:</a:t>
            </a:r>
            <a:br>
              <a:rPr lang="en-GB"/>
            </a:br>
            <a:r>
              <a:rPr lang="en-GB"/>
              <a:t>MONEEB MINHAS</a:t>
            </a:r>
            <a:endParaRPr lang="en-GB" dirty="0"/>
          </a:p>
        </p:txBody>
      </p:sp>
      <p:sp>
        <p:nvSpPr>
          <p:cNvPr id="6" name="Slide Number Placeholder 5"/>
          <p:cNvSpPr>
            <a:spLocks noGrp="1"/>
          </p:cNvSpPr>
          <p:nvPr>
            <p:ph type="sldNum" sz="quarter" idx="12"/>
          </p:nvPr>
        </p:nvSpPr>
        <p:spPr/>
        <p:txBody>
          <a:bodyPr/>
          <a:lstStyle/>
          <a:p>
            <a:fld id="{9C34C810-059C-4551-8D0F-61E3E79FC1CC}" type="slidenum">
              <a:rPr lang="en-GB" smtClean="0"/>
              <a:t>‹#›</a:t>
            </a:fld>
            <a:endParaRPr lang="en-GB"/>
          </a:p>
        </p:txBody>
      </p:sp>
    </p:spTree>
    <p:extLst>
      <p:ext uri="{BB962C8B-B14F-4D97-AF65-F5344CB8AC3E}">
        <p14:creationId xmlns:p14="http://schemas.microsoft.com/office/powerpoint/2010/main" val="1657239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fld id="{DC09FFB1-99AB-494D-8425-F913DF481C6F}" type="datetime1">
              <a:rPr lang="en-GB" smtClean="0"/>
              <a:t>25/04/2023</a:t>
            </a:fld>
            <a:endParaRPr lang="en-GB" dirty="0"/>
          </a:p>
        </p:txBody>
      </p:sp>
      <p:sp>
        <p:nvSpPr>
          <p:cNvPr id="6" name="Footer Placeholder 5"/>
          <p:cNvSpPr>
            <a:spLocks noGrp="1"/>
          </p:cNvSpPr>
          <p:nvPr>
            <p:ph type="ftr" sz="quarter" idx="11"/>
          </p:nvPr>
        </p:nvSpPr>
        <p:spPr/>
        <p:txBody>
          <a:bodyPr/>
          <a:lstStyle/>
          <a:p>
            <a:r>
              <a:rPr lang="en-GB" sz="800"/>
              <a:t>This presentation was researched and compiled by:</a:t>
            </a:r>
            <a:br>
              <a:rPr lang="en-GB"/>
            </a:br>
            <a:r>
              <a:rPr lang="en-GB"/>
              <a:t>MONEEB MINHAS</a:t>
            </a:r>
            <a:endParaRPr lang="en-GB" dirty="0"/>
          </a:p>
        </p:txBody>
      </p:sp>
      <p:sp>
        <p:nvSpPr>
          <p:cNvPr id="7" name="Slide Number Placeholder 6"/>
          <p:cNvSpPr>
            <a:spLocks noGrp="1"/>
          </p:cNvSpPr>
          <p:nvPr>
            <p:ph type="sldNum" sz="quarter" idx="12"/>
          </p:nvPr>
        </p:nvSpPr>
        <p:spPr/>
        <p:txBody>
          <a:bodyPr/>
          <a:lstStyle/>
          <a:p>
            <a:fld id="{9C34C810-059C-4551-8D0F-61E3E79FC1CC}" type="slidenum">
              <a:rPr lang="en-GB" smtClean="0"/>
              <a:t>‹#›</a:t>
            </a:fld>
            <a:endParaRPr lang="en-GB"/>
          </a:p>
        </p:txBody>
      </p:sp>
    </p:spTree>
    <p:extLst>
      <p:ext uri="{BB962C8B-B14F-4D97-AF65-F5344CB8AC3E}">
        <p14:creationId xmlns:p14="http://schemas.microsoft.com/office/powerpoint/2010/main" val="1648013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fld id="{5F6C093F-2C88-4EFD-93D9-2557BF543D29}" type="datetime1">
              <a:rPr lang="en-GB" smtClean="0"/>
              <a:t>25/04/2023</a:t>
            </a:fld>
            <a:endParaRPr lang="en-GB" dirty="0"/>
          </a:p>
        </p:txBody>
      </p:sp>
      <p:sp>
        <p:nvSpPr>
          <p:cNvPr id="8" name="Footer Placeholder 7"/>
          <p:cNvSpPr>
            <a:spLocks noGrp="1"/>
          </p:cNvSpPr>
          <p:nvPr>
            <p:ph type="ftr" sz="quarter" idx="11"/>
          </p:nvPr>
        </p:nvSpPr>
        <p:spPr/>
        <p:txBody>
          <a:bodyPr/>
          <a:lstStyle/>
          <a:p>
            <a:r>
              <a:rPr lang="en-GB" sz="800"/>
              <a:t>This presentation was researched and compiled by:</a:t>
            </a:r>
            <a:br>
              <a:rPr lang="en-GB"/>
            </a:br>
            <a:r>
              <a:rPr lang="en-GB"/>
              <a:t>MONEEB MINHAS</a:t>
            </a:r>
            <a:endParaRPr lang="en-GB" dirty="0"/>
          </a:p>
        </p:txBody>
      </p:sp>
      <p:sp>
        <p:nvSpPr>
          <p:cNvPr id="9" name="Slide Number Placeholder 8"/>
          <p:cNvSpPr>
            <a:spLocks noGrp="1"/>
          </p:cNvSpPr>
          <p:nvPr>
            <p:ph type="sldNum" sz="quarter" idx="12"/>
          </p:nvPr>
        </p:nvSpPr>
        <p:spPr/>
        <p:txBody>
          <a:bodyPr/>
          <a:lstStyle/>
          <a:p>
            <a:fld id="{9C34C810-059C-4551-8D0F-61E3E79FC1CC}" type="slidenum">
              <a:rPr lang="en-GB" smtClean="0"/>
              <a:t>‹#›</a:t>
            </a:fld>
            <a:endParaRPr lang="en-GB"/>
          </a:p>
        </p:txBody>
      </p:sp>
    </p:spTree>
    <p:extLst>
      <p:ext uri="{BB962C8B-B14F-4D97-AF65-F5344CB8AC3E}">
        <p14:creationId xmlns:p14="http://schemas.microsoft.com/office/powerpoint/2010/main" val="1140871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fld id="{03D6B44D-9278-4A9D-8F3E-32F1072D431B}" type="datetime1">
              <a:rPr lang="en-GB" smtClean="0"/>
              <a:t>25/04/2023</a:t>
            </a:fld>
            <a:endParaRPr lang="en-GB" dirty="0"/>
          </a:p>
        </p:txBody>
      </p:sp>
      <p:sp>
        <p:nvSpPr>
          <p:cNvPr id="4" name="Footer Placeholder 3"/>
          <p:cNvSpPr>
            <a:spLocks noGrp="1"/>
          </p:cNvSpPr>
          <p:nvPr>
            <p:ph type="ftr" sz="quarter" idx="11"/>
          </p:nvPr>
        </p:nvSpPr>
        <p:spPr/>
        <p:txBody>
          <a:bodyPr/>
          <a:lstStyle/>
          <a:p>
            <a:r>
              <a:rPr lang="en-GB" sz="800"/>
              <a:t>This presentation was researched and compiled by:</a:t>
            </a:r>
            <a:br>
              <a:rPr lang="en-GB"/>
            </a:br>
            <a:r>
              <a:rPr lang="en-GB"/>
              <a:t>MONEEB MINHAS</a:t>
            </a:r>
            <a:endParaRPr lang="en-GB" dirty="0"/>
          </a:p>
        </p:txBody>
      </p:sp>
      <p:sp>
        <p:nvSpPr>
          <p:cNvPr id="5" name="Slide Number Placeholder 4"/>
          <p:cNvSpPr>
            <a:spLocks noGrp="1"/>
          </p:cNvSpPr>
          <p:nvPr>
            <p:ph type="sldNum" sz="quarter" idx="12"/>
          </p:nvPr>
        </p:nvSpPr>
        <p:spPr/>
        <p:txBody>
          <a:bodyPr/>
          <a:lstStyle/>
          <a:p>
            <a:fld id="{9C34C810-059C-4551-8D0F-61E3E79FC1CC}" type="slidenum">
              <a:rPr lang="en-GB" smtClean="0"/>
              <a:t>‹#›</a:t>
            </a:fld>
            <a:endParaRPr lang="en-GB"/>
          </a:p>
        </p:txBody>
      </p:sp>
    </p:spTree>
    <p:extLst>
      <p:ext uri="{BB962C8B-B14F-4D97-AF65-F5344CB8AC3E}">
        <p14:creationId xmlns:p14="http://schemas.microsoft.com/office/powerpoint/2010/main" val="2314172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75EE49D-730E-4904-9224-871F0CE37AE1}" type="datetime1">
              <a:rPr lang="en-GB" smtClean="0"/>
              <a:t>25/04/2023</a:t>
            </a:fld>
            <a:endParaRPr lang="en-GB" dirty="0"/>
          </a:p>
        </p:txBody>
      </p:sp>
      <p:sp>
        <p:nvSpPr>
          <p:cNvPr id="3" name="Footer Placeholder 2"/>
          <p:cNvSpPr>
            <a:spLocks noGrp="1"/>
          </p:cNvSpPr>
          <p:nvPr>
            <p:ph type="ftr" sz="quarter" idx="11"/>
          </p:nvPr>
        </p:nvSpPr>
        <p:spPr/>
        <p:txBody>
          <a:bodyPr/>
          <a:lstStyle/>
          <a:p>
            <a:r>
              <a:rPr lang="en-GB" sz="800"/>
              <a:t>This presentation was researched and compiled by:</a:t>
            </a:r>
            <a:br>
              <a:rPr lang="en-GB"/>
            </a:br>
            <a:r>
              <a:rPr lang="en-GB"/>
              <a:t>MONEEB MINHAS</a:t>
            </a:r>
            <a:endParaRPr lang="en-GB" dirty="0"/>
          </a:p>
        </p:txBody>
      </p:sp>
      <p:sp>
        <p:nvSpPr>
          <p:cNvPr id="4" name="Slide Number Placeholder 3"/>
          <p:cNvSpPr>
            <a:spLocks noGrp="1"/>
          </p:cNvSpPr>
          <p:nvPr>
            <p:ph type="sldNum" sz="quarter" idx="12"/>
          </p:nvPr>
        </p:nvSpPr>
        <p:spPr/>
        <p:txBody>
          <a:bodyPr/>
          <a:lstStyle/>
          <a:p>
            <a:fld id="{9C34C810-059C-4551-8D0F-61E3E79FC1CC}" type="slidenum">
              <a:rPr lang="en-GB" smtClean="0"/>
              <a:t>‹#›</a:t>
            </a:fld>
            <a:endParaRPr lang="en-GB"/>
          </a:p>
        </p:txBody>
      </p:sp>
    </p:spTree>
    <p:extLst>
      <p:ext uri="{BB962C8B-B14F-4D97-AF65-F5344CB8AC3E}">
        <p14:creationId xmlns:p14="http://schemas.microsoft.com/office/powerpoint/2010/main" val="1311470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fld id="{C0406B45-D41F-4ACE-8BF7-39C32783A5E2}" type="datetime1">
              <a:rPr lang="en-GB" smtClean="0"/>
              <a:t>25/04/2023</a:t>
            </a:fld>
            <a:endParaRPr lang="en-GB" dirty="0"/>
          </a:p>
        </p:txBody>
      </p:sp>
      <p:sp>
        <p:nvSpPr>
          <p:cNvPr id="6" name="Footer Placeholder 5"/>
          <p:cNvSpPr>
            <a:spLocks noGrp="1"/>
          </p:cNvSpPr>
          <p:nvPr>
            <p:ph type="ftr" sz="quarter" idx="11"/>
          </p:nvPr>
        </p:nvSpPr>
        <p:spPr/>
        <p:txBody>
          <a:bodyPr/>
          <a:lstStyle/>
          <a:p>
            <a:r>
              <a:rPr lang="en-GB" sz="800"/>
              <a:t>This presentation was researched and compiled by:</a:t>
            </a:r>
            <a:br>
              <a:rPr lang="en-GB"/>
            </a:br>
            <a:r>
              <a:rPr lang="en-GB"/>
              <a:t>MONEEB MINHAS</a:t>
            </a:r>
            <a:endParaRPr lang="en-GB" dirty="0"/>
          </a:p>
        </p:txBody>
      </p:sp>
      <p:sp>
        <p:nvSpPr>
          <p:cNvPr id="7" name="Slide Number Placeholder 6"/>
          <p:cNvSpPr>
            <a:spLocks noGrp="1"/>
          </p:cNvSpPr>
          <p:nvPr>
            <p:ph type="sldNum" sz="quarter" idx="12"/>
          </p:nvPr>
        </p:nvSpPr>
        <p:spPr/>
        <p:txBody>
          <a:bodyPr/>
          <a:lstStyle/>
          <a:p>
            <a:fld id="{9C34C810-059C-4551-8D0F-61E3E79FC1CC}" type="slidenum">
              <a:rPr lang="en-GB" smtClean="0"/>
              <a:t>‹#›</a:t>
            </a:fld>
            <a:endParaRPr lang="en-GB"/>
          </a:p>
        </p:txBody>
      </p:sp>
    </p:spTree>
    <p:extLst>
      <p:ext uri="{BB962C8B-B14F-4D97-AF65-F5344CB8AC3E}">
        <p14:creationId xmlns:p14="http://schemas.microsoft.com/office/powerpoint/2010/main" val="4278495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fld id="{F7B5A63E-7372-47FC-8377-FC4C06636FA4}" type="datetime1">
              <a:rPr lang="en-GB" smtClean="0"/>
              <a:t>25/04/2023</a:t>
            </a:fld>
            <a:endParaRPr lang="en-GB" dirty="0"/>
          </a:p>
        </p:txBody>
      </p:sp>
      <p:sp>
        <p:nvSpPr>
          <p:cNvPr id="6" name="Footer Placeholder 5"/>
          <p:cNvSpPr>
            <a:spLocks noGrp="1"/>
          </p:cNvSpPr>
          <p:nvPr>
            <p:ph type="ftr" sz="quarter" idx="11"/>
          </p:nvPr>
        </p:nvSpPr>
        <p:spPr/>
        <p:txBody>
          <a:bodyPr/>
          <a:lstStyle/>
          <a:p>
            <a:r>
              <a:rPr lang="en-GB" sz="800"/>
              <a:t>This presentation was researched and compiled by:</a:t>
            </a:r>
            <a:br>
              <a:rPr lang="en-GB"/>
            </a:br>
            <a:r>
              <a:rPr lang="en-GB"/>
              <a:t>MONEEB MINHAS</a:t>
            </a:r>
            <a:endParaRPr lang="en-GB" dirty="0"/>
          </a:p>
        </p:txBody>
      </p:sp>
      <p:sp>
        <p:nvSpPr>
          <p:cNvPr id="7" name="Slide Number Placeholder 6"/>
          <p:cNvSpPr>
            <a:spLocks noGrp="1"/>
          </p:cNvSpPr>
          <p:nvPr>
            <p:ph type="sldNum" sz="quarter" idx="12"/>
          </p:nvPr>
        </p:nvSpPr>
        <p:spPr/>
        <p:txBody>
          <a:bodyPr/>
          <a:lstStyle/>
          <a:p>
            <a:fld id="{9C34C810-059C-4551-8D0F-61E3E79FC1CC}" type="slidenum">
              <a:rPr lang="en-GB" smtClean="0"/>
              <a:t>‹#›</a:t>
            </a:fld>
            <a:endParaRPr lang="en-GB"/>
          </a:p>
        </p:txBody>
      </p:sp>
    </p:spTree>
    <p:extLst>
      <p:ext uri="{BB962C8B-B14F-4D97-AF65-F5344CB8AC3E}">
        <p14:creationId xmlns:p14="http://schemas.microsoft.com/office/powerpoint/2010/main" val="1271549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latin typeface="Trajan Pro" panose="02020502050506020301" pitchFamily="18" charset="0"/>
              </a:defRPr>
            </a:lvl1pPr>
          </a:lstStyle>
          <a:p>
            <a:fld id="{7C0530B4-BCEC-4856-97CC-1F1F89C39C34}" type="datetime1">
              <a:rPr lang="en-GB" smtClean="0"/>
              <a:t>25/04/2023</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latin typeface="Trajan Pro" panose="02020502050506020301" pitchFamily="18" charset="0"/>
              </a:defRPr>
            </a:lvl1pPr>
          </a:lstStyle>
          <a:p>
            <a:r>
              <a:rPr lang="en-GB" sz="700"/>
              <a:t>This presentation was researched and compiled by:</a:t>
            </a:r>
            <a:br>
              <a:rPr lang="en-GB" sz="800"/>
            </a:br>
            <a:r>
              <a:rPr lang="en-GB"/>
              <a:t>MONEEB MINHAS</a:t>
            </a:r>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34C810-059C-4551-8D0F-61E3E79FC1CC}" type="slidenum">
              <a:rPr lang="en-GB" smtClean="0"/>
              <a:t>‹#›</a:t>
            </a:fld>
            <a:endParaRPr lang="en-GB"/>
          </a:p>
        </p:txBody>
      </p:sp>
    </p:spTree>
    <p:extLst>
      <p:ext uri="{BB962C8B-B14F-4D97-AF65-F5344CB8AC3E}">
        <p14:creationId xmlns:p14="http://schemas.microsoft.com/office/powerpoint/2010/main" val="4076112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sunnah.com/ibnmajah:4075"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1"/>
          <p:cNvSpPr>
            <a:spLocks noGrp="1"/>
          </p:cNvSpPr>
          <p:nvPr/>
        </p:nvSpPr>
        <p:spPr>
          <a:xfrm>
            <a:off x="1446205" y="494017"/>
            <a:ext cx="9144000" cy="2387600"/>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8000" b="1" dirty="0">
                <a:solidFill>
                  <a:srgbClr val="00B050"/>
                </a:solidFill>
              </a:rPr>
              <a:t>The Glorious Quran</a:t>
            </a:r>
          </a:p>
          <a:p>
            <a:r>
              <a:rPr lang="en-GB" sz="8000" b="1" dirty="0">
                <a:solidFill>
                  <a:schemeClr val="bg1"/>
                </a:solidFill>
              </a:rPr>
              <a:t>and its answer to </a:t>
            </a:r>
          </a:p>
          <a:p>
            <a:r>
              <a:rPr lang="en-GB" sz="8000" b="1" dirty="0">
                <a:solidFill>
                  <a:srgbClr val="FF0000"/>
                </a:solidFill>
              </a:rPr>
              <a:t>Islamic Eschatology</a:t>
            </a:r>
          </a:p>
        </p:txBody>
      </p:sp>
      <p:sp>
        <p:nvSpPr>
          <p:cNvPr id="7" name="Subtitle 2"/>
          <p:cNvSpPr>
            <a:spLocks noGrp="1"/>
          </p:cNvSpPr>
          <p:nvPr/>
        </p:nvSpPr>
        <p:spPr>
          <a:xfrm>
            <a:off x="1393578" y="3719384"/>
            <a:ext cx="9144000" cy="276530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3200" b="1" dirty="0">
                <a:solidFill>
                  <a:schemeClr val="bg1"/>
                </a:solidFill>
              </a:rPr>
              <a:t>The Study of the Glorious Quran and how it responds to the signs of the End times.</a:t>
            </a:r>
          </a:p>
          <a:p>
            <a:endParaRPr lang="en-GB" sz="3200" dirty="0">
              <a:solidFill>
                <a:schemeClr val="accent1"/>
              </a:solidFill>
            </a:endParaRPr>
          </a:p>
          <a:p>
            <a:endParaRPr lang="en-GB" sz="3200" dirty="0">
              <a:solidFill>
                <a:schemeClr val="accent1"/>
              </a:solidFill>
            </a:endParaRPr>
          </a:p>
          <a:p>
            <a:r>
              <a:rPr lang="en-GB" sz="3200" dirty="0">
                <a:solidFill>
                  <a:schemeClr val="accent1"/>
                </a:solidFill>
              </a:rPr>
              <a:t>By: Moneeb Minhas</a:t>
            </a:r>
          </a:p>
          <a:p>
            <a:endParaRPr lang="en-GB" dirty="0">
              <a:solidFill>
                <a:schemeClr val="bg1"/>
              </a:solidFill>
            </a:endParaRPr>
          </a:p>
        </p:txBody>
      </p:sp>
      <p:sp>
        <p:nvSpPr>
          <p:cNvPr id="5" name="Footer Placeholder 4">
            <a:extLst>
              <a:ext uri="{FF2B5EF4-FFF2-40B4-BE49-F238E27FC236}">
                <a16:creationId xmlns:a16="http://schemas.microsoft.com/office/drawing/2014/main" id="{FE40487C-D846-49CE-B114-3EF0DBDF2899}"/>
              </a:ext>
            </a:extLst>
          </p:cNvPr>
          <p:cNvSpPr>
            <a:spLocks noGrp="1"/>
          </p:cNvSpPr>
          <p:nvPr>
            <p:ph type="ftr" sz="quarter" idx="11"/>
          </p:nvPr>
        </p:nvSpPr>
        <p:spPr/>
        <p:txBody>
          <a:bodyPr/>
          <a:lstStyle/>
          <a:p>
            <a:r>
              <a:rPr lang="en-GB" sz="800" dirty="0"/>
              <a:t>This presentation was researched and compiled by:</a:t>
            </a:r>
            <a:br>
              <a:rPr lang="en-GB" dirty="0"/>
            </a:br>
            <a:r>
              <a:rPr lang="en-GB" dirty="0"/>
              <a:t>MONEEB MINHAS</a:t>
            </a:r>
          </a:p>
        </p:txBody>
      </p:sp>
      <p:sp>
        <p:nvSpPr>
          <p:cNvPr id="8" name="Slide Number Placeholder 7">
            <a:extLst>
              <a:ext uri="{FF2B5EF4-FFF2-40B4-BE49-F238E27FC236}">
                <a16:creationId xmlns:a16="http://schemas.microsoft.com/office/drawing/2014/main" id="{6BFAF670-53D8-414E-B35B-4FF502F1F69F}"/>
              </a:ext>
            </a:extLst>
          </p:cNvPr>
          <p:cNvSpPr>
            <a:spLocks noGrp="1"/>
          </p:cNvSpPr>
          <p:nvPr>
            <p:ph type="sldNum" sz="quarter" idx="12"/>
          </p:nvPr>
        </p:nvSpPr>
        <p:spPr/>
        <p:txBody>
          <a:bodyPr/>
          <a:lstStyle/>
          <a:p>
            <a:fld id="{9C34C810-059C-4551-8D0F-61E3E79FC1CC}" type="slidenum">
              <a:rPr lang="en-GB" smtClean="0"/>
              <a:t>1</a:t>
            </a:fld>
            <a:endParaRPr lang="en-GB"/>
          </a:p>
        </p:txBody>
      </p:sp>
    </p:spTree>
    <p:extLst>
      <p:ext uri="{BB962C8B-B14F-4D97-AF65-F5344CB8AC3E}">
        <p14:creationId xmlns:p14="http://schemas.microsoft.com/office/powerpoint/2010/main" val="4250903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E83BC-8493-0283-90D1-9BD13D693C68}"/>
              </a:ext>
            </a:extLst>
          </p:cNvPr>
          <p:cNvSpPr>
            <a:spLocks noGrp="1"/>
          </p:cNvSpPr>
          <p:nvPr>
            <p:ph type="title"/>
          </p:nvPr>
        </p:nvSpPr>
        <p:spPr/>
        <p:txBody>
          <a:bodyPr>
            <a:normAutofit/>
          </a:bodyPr>
          <a:lstStyle/>
          <a:p>
            <a:pPr algn="ctr"/>
            <a:r>
              <a:rPr lang="en-US" sz="60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Why have you come?</a:t>
            </a:r>
            <a:endParaRPr lang="en-US" sz="13800" b="1" dirty="0"/>
          </a:p>
        </p:txBody>
      </p:sp>
      <p:sp>
        <p:nvSpPr>
          <p:cNvPr id="4" name="Footer Placeholder 3">
            <a:extLst>
              <a:ext uri="{FF2B5EF4-FFF2-40B4-BE49-F238E27FC236}">
                <a16:creationId xmlns:a16="http://schemas.microsoft.com/office/drawing/2014/main" id="{FB21E3E8-B44D-D35E-89E6-519690D86D7E}"/>
              </a:ext>
            </a:extLst>
          </p:cNvPr>
          <p:cNvSpPr>
            <a:spLocks noGrp="1"/>
          </p:cNvSpPr>
          <p:nvPr>
            <p:ph type="ftr" sz="quarter" idx="11"/>
          </p:nvPr>
        </p:nvSpPr>
        <p:spPr/>
        <p:txBody>
          <a:bodyPr/>
          <a:lstStyle/>
          <a:p>
            <a:r>
              <a:rPr lang="en-GB" sz="700"/>
              <a:t>This presentation was researched and compiled by:</a:t>
            </a:r>
            <a:br>
              <a:rPr lang="en-GB" sz="800"/>
            </a:br>
            <a:r>
              <a:rPr lang="en-GB"/>
              <a:t>MONEEB MINHAS</a:t>
            </a:r>
            <a:endParaRPr lang="en-GB" dirty="0"/>
          </a:p>
        </p:txBody>
      </p:sp>
      <p:sp>
        <p:nvSpPr>
          <p:cNvPr id="5" name="Slide Number Placeholder 4">
            <a:extLst>
              <a:ext uri="{FF2B5EF4-FFF2-40B4-BE49-F238E27FC236}">
                <a16:creationId xmlns:a16="http://schemas.microsoft.com/office/drawing/2014/main" id="{192B7EB7-ADD7-3F4E-9A8A-18E1DA628280}"/>
              </a:ext>
            </a:extLst>
          </p:cNvPr>
          <p:cNvSpPr>
            <a:spLocks noGrp="1"/>
          </p:cNvSpPr>
          <p:nvPr>
            <p:ph type="sldNum" sz="quarter" idx="12"/>
          </p:nvPr>
        </p:nvSpPr>
        <p:spPr/>
        <p:txBody>
          <a:bodyPr/>
          <a:lstStyle/>
          <a:p>
            <a:fld id="{9C34C810-059C-4551-8D0F-61E3E79FC1CC}" type="slidenum">
              <a:rPr lang="en-GB" smtClean="0"/>
              <a:t>10</a:t>
            </a:fld>
            <a:endParaRPr lang="en-GB"/>
          </a:p>
        </p:txBody>
      </p:sp>
      <p:sp>
        <p:nvSpPr>
          <p:cNvPr id="8" name="TextBox 7">
            <a:extLst>
              <a:ext uri="{FF2B5EF4-FFF2-40B4-BE49-F238E27FC236}">
                <a16:creationId xmlns:a16="http://schemas.microsoft.com/office/drawing/2014/main" id="{C66CF757-245F-35BD-6BFB-3F451C721821}"/>
              </a:ext>
            </a:extLst>
          </p:cNvPr>
          <p:cNvSpPr txBox="1"/>
          <p:nvPr/>
        </p:nvSpPr>
        <p:spPr>
          <a:xfrm>
            <a:off x="1251154" y="1946488"/>
            <a:ext cx="9689691" cy="3200876"/>
          </a:xfrm>
          <a:prstGeom prst="rect">
            <a:avLst/>
          </a:prstGeom>
          <a:noFill/>
        </p:spPr>
        <p:txBody>
          <a:bodyPr wrap="square">
            <a:spAutoFit/>
          </a:bodyPr>
          <a:lstStyle/>
          <a:p>
            <a:pPr algn="ctr"/>
            <a:r>
              <a:rPr lang="en-US" sz="2800" b="1" i="1" dirty="0"/>
              <a:t>“ ....... a </a:t>
            </a:r>
            <a:r>
              <a:rPr lang="en-US" sz="2800" b="1" i="1" dirty="0">
                <a:solidFill>
                  <a:srgbClr val="FF0000"/>
                </a:solidFill>
              </a:rPr>
              <a:t>guidance</a:t>
            </a:r>
            <a:r>
              <a:rPr lang="en-US" sz="2800" b="1" i="1" dirty="0"/>
              <a:t> for mankind and clear evidence of guidance and discrimination (between wrong)”.</a:t>
            </a:r>
            <a:endParaRPr lang="en-US" sz="2800" dirty="0"/>
          </a:p>
          <a:p>
            <a:pPr algn="ctr"/>
            <a:r>
              <a:rPr lang="en-US" sz="3000" b="1" i="1" dirty="0"/>
              <a:t>2:185</a:t>
            </a:r>
          </a:p>
          <a:p>
            <a:pPr algn="ctr"/>
            <a:endParaRPr lang="en-US" sz="3000" b="1" i="1" dirty="0"/>
          </a:p>
          <a:p>
            <a:pPr algn="ctr"/>
            <a:r>
              <a:rPr lang="en-US" sz="2800" b="1" i="1" dirty="0"/>
              <a:t>“…And We have sent down to you (Oh Muhammad) the Book (Quran) </a:t>
            </a:r>
            <a:r>
              <a:rPr lang="en-US" sz="2800" b="1" i="1" dirty="0">
                <a:solidFill>
                  <a:srgbClr val="FF0000"/>
                </a:solidFill>
              </a:rPr>
              <a:t>which explains all things</a:t>
            </a:r>
            <a:r>
              <a:rPr lang="en-US" sz="2800" b="1" i="1" dirty="0"/>
              <a:t>…”</a:t>
            </a:r>
            <a:endParaRPr lang="en-US" sz="2800" dirty="0"/>
          </a:p>
          <a:p>
            <a:pPr algn="ctr"/>
            <a:r>
              <a:rPr lang="en-US" sz="3000" b="1" i="1" dirty="0"/>
              <a:t>16:89</a:t>
            </a:r>
          </a:p>
        </p:txBody>
      </p:sp>
    </p:spTree>
    <p:extLst>
      <p:ext uri="{BB962C8B-B14F-4D97-AF65-F5344CB8AC3E}">
        <p14:creationId xmlns:p14="http://schemas.microsoft.com/office/powerpoint/2010/main" val="4251023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1"/>
          <p:cNvSpPr>
            <a:spLocks noGrp="1"/>
          </p:cNvSpPr>
          <p:nvPr/>
        </p:nvSpPr>
        <p:spPr>
          <a:xfrm>
            <a:off x="1345537" y="1349694"/>
            <a:ext cx="9144000" cy="25595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6600" b="1" dirty="0">
                <a:solidFill>
                  <a:srgbClr val="00B050"/>
                </a:solidFill>
              </a:rPr>
              <a:t>PART 2:</a:t>
            </a:r>
          </a:p>
          <a:p>
            <a:r>
              <a:rPr lang="en-GB" sz="5400" b="1" dirty="0">
                <a:solidFill>
                  <a:schemeClr val="bg1"/>
                </a:solidFill>
              </a:rPr>
              <a:t>Some Miracles of the Quran…</a:t>
            </a:r>
          </a:p>
        </p:txBody>
      </p:sp>
      <p:sp>
        <p:nvSpPr>
          <p:cNvPr id="5" name="Footer Placeholder 4">
            <a:extLst>
              <a:ext uri="{FF2B5EF4-FFF2-40B4-BE49-F238E27FC236}">
                <a16:creationId xmlns:a16="http://schemas.microsoft.com/office/drawing/2014/main" id="{6E8FCCA3-B5D2-4C77-9C4B-EA4E0FF23B21}"/>
              </a:ext>
            </a:extLst>
          </p:cNvPr>
          <p:cNvSpPr>
            <a:spLocks noGrp="1"/>
          </p:cNvSpPr>
          <p:nvPr>
            <p:ph type="ftr" sz="quarter" idx="11"/>
          </p:nvPr>
        </p:nvSpPr>
        <p:spPr/>
        <p:txBody>
          <a:bodyPr/>
          <a:lstStyle/>
          <a:p>
            <a:r>
              <a:rPr lang="en-GB" sz="800"/>
              <a:t>This presentation was researched and compiled by:</a:t>
            </a:r>
            <a:br>
              <a:rPr lang="en-GB"/>
            </a:br>
            <a:r>
              <a:rPr lang="en-GB"/>
              <a:t>MONEEB MINHAS</a:t>
            </a:r>
            <a:endParaRPr lang="en-GB" dirty="0"/>
          </a:p>
        </p:txBody>
      </p:sp>
      <p:sp>
        <p:nvSpPr>
          <p:cNvPr id="7" name="Slide Number Placeholder 6">
            <a:extLst>
              <a:ext uri="{FF2B5EF4-FFF2-40B4-BE49-F238E27FC236}">
                <a16:creationId xmlns:a16="http://schemas.microsoft.com/office/drawing/2014/main" id="{5F008DD1-5470-4E44-8989-7F6496146F56}"/>
              </a:ext>
            </a:extLst>
          </p:cNvPr>
          <p:cNvSpPr>
            <a:spLocks noGrp="1"/>
          </p:cNvSpPr>
          <p:nvPr>
            <p:ph type="sldNum" sz="quarter" idx="12"/>
          </p:nvPr>
        </p:nvSpPr>
        <p:spPr/>
        <p:txBody>
          <a:bodyPr/>
          <a:lstStyle/>
          <a:p>
            <a:fld id="{9C34C810-059C-4551-8D0F-61E3E79FC1CC}" type="slidenum">
              <a:rPr lang="en-GB" smtClean="0"/>
              <a:t>11</a:t>
            </a:fld>
            <a:endParaRPr lang="en-GB"/>
          </a:p>
        </p:txBody>
      </p:sp>
    </p:spTree>
    <p:extLst>
      <p:ext uri="{BB962C8B-B14F-4D97-AF65-F5344CB8AC3E}">
        <p14:creationId xmlns:p14="http://schemas.microsoft.com/office/powerpoint/2010/main" val="1734075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18BB16-C43D-F350-7C11-6080E0A9C4BE}"/>
              </a:ext>
            </a:extLst>
          </p:cNvPr>
          <p:cNvSpPr>
            <a:spLocks noGrp="1"/>
          </p:cNvSpPr>
          <p:nvPr>
            <p:ph type="title"/>
          </p:nvPr>
        </p:nvSpPr>
        <p:spPr>
          <a:xfrm>
            <a:off x="838201" y="365126"/>
            <a:ext cx="5251316" cy="1151948"/>
          </a:xfrm>
        </p:spPr>
        <p:txBody>
          <a:bodyPr>
            <a:normAutofit/>
          </a:bodyPr>
          <a:lstStyle/>
          <a:p>
            <a:r>
              <a:rPr lang="en-US" sz="3200" b="1" dirty="0"/>
              <a:t>Some Scientific miracles of the Quran</a:t>
            </a:r>
          </a:p>
        </p:txBody>
      </p:sp>
      <p:sp>
        <p:nvSpPr>
          <p:cNvPr id="3" name="Content Placeholder 2">
            <a:extLst>
              <a:ext uri="{FF2B5EF4-FFF2-40B4-BE49-F238E27FC236}">
                <a16:creationId xmlns:a16="http://schemas.microsoft.com/office/drawing/2014/main" id="{F123DFF4-055C-A99D-8CFA-9CB0F4233DD0}"/>
              </a:ext>
            </a:extLst>
          </p:cNvPr>
          <p:cNvSpPr>
            <a:spLocks noGrp="1"/>
          </p:cNvSpPr>
          <p:nvPr>
            <p:ph idx="1"/>
          </p:nvPr>
        </p:nvSpPr>
        <p:spPr>
          <a:xfrm>
            <a:off x="838200" y="1787236"/>
            <a:ext cx="5791200" cy="4389727"/>
          </a:xfrm>
        </p:spPr>
        <p:txBody>
          <a:bodyPr>
            <a:normAutofit/>
          </a:bodyPr>
          <a:lstStyle/>
          <a:p>
            <a:pPr marL="514350" indent="-514350">
              <a:buFont typeface="+mj-lt"/>
              <a:buAutoNum type="arabicPeriod"/>
            </a:pPr>
            <a:r>
              <a:rPr lang="en-US" sz="2400" dirty="0"/>
              <a:t>How the universe came into existence - The big bang mentioned in Quran (21:30)</a:t>
            </a:r>
          </a:p>
          <a:p>
            <a:pPr marL="514350" indent="-514350">
              <a:buFont typeface="+mj-lt"/>
              <a:buAutoNum type="arabicPeriod"/>
            </a:pPr>
            <a:r>
              <a:rPr lang="en-US" sz="2400" dirty="0"/>
              <a:t>Water being the source of life (21:30)</a:t>
            </a:r>
          </a:p>
          <a:p>
            <a:pPr marL="514350" indent="-514350">
              <a:buFont typeface="+mj-lt"/>
              <a:buAutoNum type="arabicPeriod"/>
            </a:pPr>
            <a:r>
              <a:rPr lang="en-US" sz="2400" dirty="0"/>
              <a:t>Embryology – how the baby is formed in the womb (23:12-14)</a:t>
            </a:r>
          </a:p>
          <a:p>
            <a:pPr marL="514350" indent="-514350">
              <a:buFont typeface="+mj-lt"/>
              <a:buAutoNum type="arabicPeriod"/>
            </a:pPr>
            <a:r>
              <a:rPr lang="en-US" sz="2400" dirty="0"/>
              <a:t>The ozone layer or the sky as a protective barrier (21:32) </a:t>
            </a:r>
          </a:p>
          <a:p>
            <a:pPr marL="514350" indent="-514350">
              <a:buFont typeface="+mj-lt"/>
              <a:buAutoNum type="arabicPeriod"/>
            </a:pPr>
            <a:r>
              <a:rPr lang="en-US" sz="2400" dirty="0"/>
              <a:t>Iron brought down from outer space (57:25)</a:t>
            </a:r>
          </a:p>
        </p:txBody>
      </p:sp>
      <p:pic>
        <p:nvPicPr>
          <p:cNvPr id="7" name="Picture 6" descr="The planet earth taken from the outer space">
            <a:extLst>
              <a:ext uri="{FF2B5EF4-FFF2-40B4-BE49-F238E27FC236}">
                <a16:creationId xmlns:a16="http://schemas.microsoft.com/office/drawing/2014/main" id="{07BEF0D7-BC57-AB8D-CA23-90774AA48873}"/>
              </a:ext>
            </a:extLst>
          </p:cNvPr>
          <p:cNvPicPr>
            <a:picLocks noChangeAspect="1"/>
          </p:cNvPicPr>
          <p:nvPr/>
        </p:nvPicPr>
        <p:blipFill rotWithShape="1">
          <a:blip r:embed="rId2"/>
          <a:srcRect l="43267" r="1"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4" name="Footer Placeholder 3">
            <a:extLst>
              <a:ext uri="{FF2B5EF4-FFF2-40B4-BE49-F238E27FC236}">
                <a16:creationId xmlns:a16="http://schemas.microsoft.com/office/drawing/2014/main" id="{AD1BB492-8687-32E5-ABF8-08D032B12C69}"/>
              </a:ext>
            </a:extLst>
          </p:cNvPr>
          <p:cNvSpPr>
            <a:spLocks noGrp="1"/>
          </p:cNvSpPr>
          <p:nvPr>
            <p:ph type="ftr" sz="quarter" idx="11"/>
          </p:nvPr>
        </p:nvSpPr>
        <p:spPr>
          <a:xfrm>
            <a:off x="3505200" y="6356350"/>
            <a:ext cx="3429000" cy="365125"/>
          </a:xfrm>
        </p:spPr>
        <p:txBody>
          <a:bodyPr>
            <a:normAutofit/>
          </a:bodyPr>
          <a:lstStyle/>
          <a:p>
            <a:pPr algn="l">
              <a:lnSpc>
                <a:spcPct val="90000"/>
              </a:lnSpc>
              <a:spcAft>
                <a:spcPts val="600"/>
              </a:spcAft>
            </a:pPr>
            <a:r>
              <a:rPr lang="en-GB"/>
              <a:t>This presentation was researched and compiled by:</a:t>
            </a:r>
            <a:br>
              <a:rPr lang="en-GB"/>
            </a:br>
            <a:r>
              <a:rPr lang="en-GB"/>
              <a:t>MONEEB MINHAS</a:t>
            </a:r>
          </a:p>
        </p:txBody>
      </p:sp>
      <p:sp>
        <p:nvSpPr>
          <p:cNvPr id="5" name="Slide Number Placeholder 4">
            <a:extLst>
              <a:ext uri="{FF2B5EF4-FFF2-40B4-BE49-F238E27FC236}">
                <a16:creationId xmlns:a16="http://schemas.microsoft.com/office/drawing/2014/main" id="{D781A616-B274-F351-DDC7-6EB35031BEA7}"/>
              </a:ext>
            </a:extLst>
          </p:cNvPr>
          <p:cNvSpPr>
            <a:spLocks noGrp="1"/>
          </p:cNvSpPr>
          <p:nvPr>
            <p:ph type="sldNum" sz="quarter" idx="12"/>
          </p:nvPr>
        </p:nvSpPr>
        <p:spPr>
          <a:xfrm>
            <a:off x="8610600" y="6356350"/>
            <a:ext cx="2743200" cy="365125"/>
          </a:xfrm>
        </p:spPr>
        <p:txBody>
          <a:bodyPr>
            <a:normAutofit/>
          </a:bodyPr>
          <a:lstStyle/>
          <a:p>
            <a:pPr>
              <a:spcAft>
                <a:spcPts val="600"/>
              </a:spcAft>
            </a:pPr>
            <a:fld id="{9C34C810-059C-4551-8D0F-61E3E79FC1CC}" type="slidenum">
              <a:rPr lang="en-GB">
                <a:solidFill>
                  <a:srgbClr val="FFFFFF"/>
                </a:solidFill>
              </a:rPr>
              <a:pPr>
                <a:spcAft>
                  <a:spcPts val="600"/>
                </a:spcAft>
              </a:pPr>
              <a:t>12</a:t>
            </a:fld>
            <a:endParaRPr lang="en-GB">
              <a:solidFill>
                <a:srgbClr val="FFFFFF"/>
              </a:solidFill>
            </a:endParaRPr>
          </a:p>
        </p:txBody>
      </p:sp>
    </p:spTree>
    <p:extLst>
      <p:ext uri="{BB962C8B-B14F-4D97-AF65-F5344CB8AC3E}">
        <p14:creationId xmlns:p14="http://schemas.microsoft.com/office/powerpoint/2010/main" val="2323676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8BB16-C43D-F350-7C11-6080E0A9C4BE}"/>
              </a:ext>
            </a:extLst>
          </p:cNvPr>
          <p:cNvSpPr>
            <a:spLocks noGrp="1"/>
          </p:cNvSpPr>
          <p:nvPr>
            <p:ph type="title"/>
          </p:nvPr>
        </p:nvSpPr>
        <p:spPr>
          <a:xfrm>
            <a:off x="838201" y="365126"/>
            <a:ext cx="5251316" cy="1151948"/>
          </a:xfrm>
        </p:spPr>
        <p:txBody>
          <a:bodyPr>
            <a:normAutofit/>
          </a:bodyPr>
          <a:lstStyle/>
          <a:p>
            <a:r>
              <a:rPr lang="en-US" sz="3200" b="1" dirty="0"/>
              <a:t>Some Scientific miracles of the Quran</a:t>
            </a:r>
          </a:p>
        </p:txBody>
      </p:sp>
      <p:sp>
        <p:nvSpPr>
          <p:cNvPr id="3" name="Content Placeholder 2">
            <a:extLst>
              <a:ext uri="{FF2B5EF4-FFF2-40B4-BE49-F238E27FC236}">
                <a16:creationId xmlns:a16="http://schemas.microsoft.com/office/drawing/2014/main" id="{F123DFF4-055C-A99D-8CFA-9CB0F4233DD0}"/>
              </a:ext>
            </a:extLst>
          </p:cNvPr>
          <p:cNvSpPr>
            <a:spLocks noGrp="1"/>
          </p:cNvSpPr>
          <p:nvPr>
            <p:ph idx="1"/>
          </p:nvPr>
        </p:nvSpPr>
        <p:spPr>
          <a:xfrm>
            <a:off x="838200" y="1808018"/>
            <a:ext cx="5791200" cy="4368945"/>
          </a:xfrm>
        </p:spPr>
        <p:txBody>
          <a:bodyPr>
            <a:normAutofit/>
          </a:bodyPr>
          <a:lstStyle/>
          <a:p>
            <a:pPr marL="514350" indent="-514350">
              <a:buFont typeface="+mj-lt"/>
              <a:buAutoNum type="arabicPeriod" startAt="6"/>
            </a:pPr>
            <a:r>
              <a:rPr lang="en-US" sz="2400" dirty="0"/>
              <a:t>Water brought down from outer space (16:65)</a:t>
            </a:r>
          </a:p>
          <a:p>
            <a:pPr marL="514350" indent="-514350">
              <a:buFont typeface="+mj-lt"/>
              <a:buAutoNum type="arabicPeriod" startAt="6"/>
            </a:pPr>
            <a:r>
              <a:rPr lang="en-US" sz="2400" dirty="0"/>
              <a:t>Formation of mountains (78:6-7)</a:t>
            </a:r>
          </a:p>
          <a:p>
            <a:pPr marL="514350" indent="-514350">
              <a:buFont typeface="+mj-lt"/>
              <a:buAutoNum type="arabicPeriod" startAt="6"/>
            </a:pPr>
            <a:r>
              <a:rPr lang="en-US" sz="2400" dirty="0"/>
              <a:t>Internal waves in the oceans (24:4)</a:t>
            </a:r>
          </a:p>
          <a:p>
            <a:pPr marL="514350" indent="-514350">
              <a:buFont typeface="+mj-lt"/>
              <a:buAutoNum type="arabicPeriod" startAt="6"/>
            </a:pPr>
            <a:r>
              <a:rPr lang="en-US" sz="2400" dirty="0"/>
              <a:t>Water cycle and cloud formations (39:21 / 15:21)</a:t>
            </a:r>
          </a:p>
          <a:p>
            <a:pPr marL="514350" indent="-514350">
              <a:buFont typeface="+mj-lt"/>
              <a:buAutoNum type="arabicPeriod" startAt="6"/>
            </a:pPr>
            <a:r>
              <a:rPr lang="en-US" sz="2400" dirty="0" err="1"/>
              <a:t>Recognising</a:t>
            </a:r>
            <a:r>
              <a:rPr lang="en-US" sz="2400" dirty="0"/>
              <a:t> we all have unique fingerprints (75:3-4)</a:t>
            </a:r>
          </a:p>
        </p:txBody>
      </p:sp>
      <p:pic>
        <p:nvPicPr>
          <p:cNvPr id="7" name="Picture 6" descr="The planet earth taken from the outer space">
            <a:extLst>
              <a:ext uri="{FF2B5EF4-FFF2-40B4-BE49-F238E27FC236}">
                <a16:creationId xmlns:a16="http://schemas.microsoft.com/office/drawing/2014/main" id="{07BEF0D7-BC57-AB8D-CA23-90774AA48873}"/>
              </a:ext>
            </a:extLst>
          </p:cNvPr>
          <p:cNvPicPr>
            <a:picLocks noChangeAspect="1"/>
          </p:cNvPicPr>
          <p:nvPr/>
        </p:nvPicPr>
        <p:blipFill rotWithShape="1">
          <a:blip r:embed="rId2"/>
          <a:srcRect l="43267" r="1"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4" name="Footer Placeholder 3">
            <a:extLst>
              <a:ext uri="{FF2B5EF4-FFF2-40B4-BE49-F238E27FC236}">
                <a16:creationId xmlns:a16="http://schemas.microsoft.com/office/drawing/2014/main" id="{AD1BB492-8687-32E5-ABF8-08D032B12C69}"/>
              </a:ext>
            </a:extLst>
          </p:cNvPr>
          <p:cNvSpPr>
            <a:spLocks noGrp="1"/>
          </p:cNvSpPr>
          <p:nvPr>
            <p:ph type="ftr" sz="quarter" idx="11"/>
          </p:nvPr>
        </p:nvSpPr>
        <p:spPr>
          <a:xfrm>
            <a:off x="3505200" y="6356350"/>
            <a:ext cx="3429000" cy="365125"/>
          </a:xfrm>
        </p:spPr>
        <p:txBody>
          <a:bodyPr>
            <a:normAutofit/>
          </a:bodyPr>
          <a:lstStyle/>
          <a:p>
            <a:pPr algn="l">
              <a:lnSpc>
                <a:spcPct val="90000"/>
              </a:lnSpc>
              <a:spcAft>
                <a:spcPts val="600"/>
              </a:spcAft>
            </a:pPr>
            <a:r>
              <a:rPr lang="en-GB"/>
              <a:t>This presentation was researched and compiled by:</a:t>
            </a:r>
            <a:br>
              <a:rPr lang="en-GB"/>
            </a:br>
            <a:r>
              <a:rPr lang="en-GB"/>
              <a:t>MONEEB MINHAS</a:t>
            </a:r>
          </a:p>
        </p:txBody>
      </p:sp>
      <p:sp>
        <p:nvSpPr>
          <p:cNvPr id="5" name="Slide Number Placeholder 4">
            <a:extLst>
              <a:ext uri="{FF2B5EF4-FFF2-40B4-BE49-F238E27FC236}">
                <a16:creationId xmlns:a16="http://schemas.microsoft.com/office/drawing/2014/main" id="{D781A616-B274-F351-DDC7-6EB35031BEA7}"/>
              </a:ext>
            </a:extLst>
          </p:cNvPr>
          <p:cNvSpPr>
            <a:spLocks noGrp="1"/>
          </p:cNvSpPr>
          <p:nvPr>
            <p:ph type="sldNum" sz="quarter" idx="12"/>
          </p:nvPr>
        </p:nvSpPr>
        <p:spPr>
          <a:xfrm>
            <a:off x="8610600" y="6356350"/>
            <a:ext cx="2743200" cy="365125"/>
          </a:xfrm>
        </p:spPr>
        <p:txBody>
          <a:bodyPr>
            <a:normAutofit/>
          </a:bodyPr>
          <a:lstStyle/>
          <a:p>
            <a:pPr>
              <a:spcAft>
                <a:spcPts val="600"/>
              </a:spcAft>
            </a:pPr>
            <a:fld id="{9C34C810-059C-4551-8D0F-61E3E79FC1CC}" type="slidenum">
              <a:rPr lang="en-GB">
                <a:solidFill>
                  <a:srgbClr val="FFFFFF"/>
                </a:solidFill>
              </a:rPr>
              <a:pPr>
                <a:spcAft>
                  <a:spcPts val="600"/>
                </a:spcAft>
              </a:pPr>
              <a:t>13</a:t>
            </a:fld>
            <a:endParaRPr lang="en-GB">
              <a:solidFill>
                <a:srgbClr val="FFFFFF"/>
              </a:solidFill>
            </a:endParaRPr>
          </a:p>
        </p:txBody>
      </p:sp>
    </p:spTree>
    <p:extLst>
      <p:ext uri="{BB962C8B-B14F-4D97-AF65-F5344CB8AC3E}">
        <p14:creationId xmlns:p14="http://schemas.microsoft.com/office/powerpoint/2010/main" val="4143524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E17E911-875F-4DE5-8699-99D9F1805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A58C01-E23E-0DF7-7D38-0F5DB6B8EC82}"/>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3700">
                <a:solidFill>
                  <a:srgbClr val="FFFFFF"/>
                </a:solidFill>
              </a:rPr>
              <a:t>Some Mathematical miracles of the Quran</a:t>
            </a:r>
          </a:p>
        </p:txBody>
      </p:sp>
      <p:sp>
        <p:nvSpPr>
          <p:cNvPr id="4" name="Footer Placeholder 3">
            <a:extLst>
              <a:ext uri="{FF2B5EF4-FFF2-40B4-BE49-F238E27FC236}">
                <a16:creationId xmlns:a16="http://schemas.microsoft.com/office/drawing/2014/main" id="{F3482C5E-64D1-D48A-FAD6-9D8A1B1D379B}"/>
              </a:ext>
            </a:extLst>
          </p:cNvPr>
          <p:cNvSpPr>
            <a:spLocks noGrp="1"/>
          </p:cNvSpPr>
          <p:nvPr>
            <p:ph type="ftr" sz="quarter" idx="11"/>
          </p:nvPr>
        </p:nvSpPr>
        <p:spPr>
          <a:xfrm rot="5400000">
            <a:off x="-1823564" y="2025628"/>
            <a:ext cx="4114800" cy="365125"/>
          </a:xfrm>
        </p:spPr>
        <p:txBody>
          <a:bodyPr vert="horz" lIns="91440" tIns="45720" rIns="91440" bIns="45720" rtlCol="0" anchor="ctr">
            <a:normAutofit/>
          </a:bodyPr>
          <a:lstStyle/>
          <a:p>
            <a:pPr algn="l">
              <a:lnSpc>
                <a:spcPct val="90000"/>
              </a:lnSpc>
              <a:spcAft>
                <a:spcPts val="600"/>
              </a:spcAft>
              <a:defRPr/>
            </a:pPr>
            <a:r>
              <a:rPr lang="en-US" kern="1200">
                <a:solidFill>
                  <a:srgbClr val="FFFFFF"/>
                </a:solidFill>
                <a:latin typeface="Calibri" panose="020F0502020204030204"/>
                <a:ea typeface="+mn-ea"/>
                <a:cs typeface="+mn-cs"/>
              </a:rPr>
              <a:t>This presentation was researched and compiled by:</a:t>
            </a:r>
            <a:br>
              <a:rPr lang="en-US" kern="1200">
                <a:solidFill>
                  <a:srgbClr val="FFFFFF"/>
                </a:solidFill>
                <a:latin typeface="Calibri" panose="020F0502020204030204"/>
                <a:ea typeface="+mn-ea"/>
                <a:cs typeface="+mn-cs"/>
              </a:rPr>
            </a:br>
            <a:r>
              <a:rPr lang="en-US" kern="1200">
                <a:solidFill>
                  <a:srgbClr val="FFFFFF"/>
                </a:solidFill>
                <a:latin typeface="Calibri" panose="020F0502020204030204"/>
                <a:ea typeface="+mn-ea"/>
                <a:cs typeface="+mn-cs"/>
              </a:rPr>
              <a:t>MONEEB MINHAS</a:t>
            </a:r>
          </a:p>
        </p:txBody>
      </p:sp>
      <p:sp>
        <p:nvSpPr>
          <p:cNvPr id="7" name="TextBox 6">
            <a:extLst>
              <a:ext uri="{FF2B5EF4-FFF2-40B4-BE49-F238E27FC236}">
                <a16:creationId xmlns:a16="http://schemas.microsoft.com/office/drawing/2014/main" id="{2B16C6FF-912A-D178-301B-B4CB532CDC68}"/>
              </a:ext>
            </a:extLst>
          </p:cNvPr>
          <p:cNvSpPr txBox="1"/>
          <p:nvPr/>
        </p:nvSpPr>
        <p:spPr>
          <a:xfrm>
            <a:off x="4581727" y="649480"/>
            <a:ext cx="3572441" cy="5546047"/>
          </a:xfrm>
          <a:prstGeom prst="rect">
            <a:avLst/>
          </a:prstGeom>
        </p:spPr>
        <p:txBody>
          <a:bodyPr vert="horz" lIns="91440" tIns="45720" rIns="91440" bIns="45720" rtlCol="0" anchor="ctr">
            <a:noAutofit/>
          </a:bodyPr>
          <a:lstStyle/>
          <a:p>
            <a:pPr>
              <a:lnSpc>
                <a:spcPct val="90000"/>
              </a:lnSpc>
              <a:spcAft>
                <a:spcPts val="800"/>
              </a:spcAft>
            </a:pPr>
            <a:r>
              <a:rPr lang="en-US" sz="2800" dirty="0">
                <a:effectLst/>
              </a:rPr>
              <a:t>Al </a:t>
            </a:r>
            <a:r>
              <a:rPr lang="en-US" sz="2800" dirty="0" err="1">
                <a:effectLst/>
              </a:rPr>
              <a:t>Yawm</a:t>
            </a:r>
            <a:r>
              <a:rPr lang="en-US" sz="2800" dirty="0">
                <a:effectLst/>
              </a:rPr>
              <a:t> (Day) </a:t>
            </a:r>
          </a:p>
          <a:p>
            <a:pPr>
              <a:lnSpc>
                <a:spcPct val="90000"/>
              </a:lnSpc>
              <a:spcAft>
                <a:spcPts val="800"/>
              </a:spcAft>
            </a:pPr>
            <a:r>
              <a:rPr lang="en-US" sz="2800" b="1" dirty="0"/>
              <a:t>X</a:t>
            </a:r>
            <a:r>
              <a:rPr lang="en-US" sz="2800" b="1" dirty="0">
                <a:effectLst/>
              </a:rPr>
              <a:t>365</a:t>
            </a:r>
          </a:p>
          <a:p>
            <a:pPr>
              <a:lnSpc>
                <a:spcPct val="90000"/>
              </a:lnSpc>
              <a:spcAft>
                <a:spcPts val="800"/>
              </a:spcAft>
            </a:pPr>
            <a:endParaRPr lang="en-US" sz="2800" b="1" dirty="0">
              <a:effectLst/>
            </a:endParaRPr>
          </a:p>
          <a:p>
            <a:pPr>
              <a:lnSpc>
                <a:spcPct val="90000"/>
              </a:lnSpc>
              <a:spcAft>
                <a:spcPts val="800"/>
              </a:spcAft>
            </a:pPr>
            <a:r>
              <a:rPr lang="en-US" sz="2800" dirty="0" err="1">
                <a:effectLst/>
              </a:rPr>
              <a:t>Ayyaam</a:t>
            </a:r>
            <a:r>
              <a:rPr lang="en-US" sz="2800" dirty="0">
                <a:effectLst/>
              </a:rPr>
              <a:t>, </a:t>
            </a:r>
            <a:r>
              <a:rPr lang="en-US" sz="2800" dirty="0" err="1">
                <a:effectLst/>
              </a:rPr>
              <a:t>Yawmayn</a:t>
            </a:r>
            <a:r>
              <a:rPr lang="en-US" sz="2800" dirty="0">
                <a:effectLst/>
              </a:rPr>
              <a:t> (Days)</a:t>
            </a:r>
          </a:p>
          <a:p>
            <a:pPr>
              <a:lnSpc>
                <a:spcPct val="90000"/>
              </a:lnSpc>
              <a:spcAft>
                <a:spcPts val="800"/>
              </a:spcAft>
            </a:pPr>
            <a:r>
              <a:rPr lang="en-US" sz="2800" b="1" dirty="0">
                <a:effectLst/>
              </a:rPr>
              <a:t>x30 times</a:t>
            </a:r>
          </a:p>
          <a:p>
            <a:pPr>
              <a:lnSpc>
                <a:spcPct val="90000"/>
              </a:lnSpc>
              <a:spcAft>
                <a:spcPts val="800"/>
              </a:spcAft>
            </a:pPr>
            <a:endParaRPr lang="en-US" sz="2800" b="1" dirty="0">
              <a:effectLst/>
            </a:endParaRPr>
          </a:p>
          <a:p>
            <a:pPr>
              <a:lnSpc>
                <a:spcPct val="90000"/>
              </a:lnSpc>
              <a:spcAft>
                <a:spcPts val="800"/>
              </a:spcAft>
            </a:pPr>
            <a:r>
              <a:rPr lang="en-US" sz="2800" dirty="0">
                <a:effectLst/>
              </a:rPr>
              <a:t>Shahar (Month)</a:t>
            </a:r>
          </a:p>
          <a:p>
            <a:pPr>
              <a:lnSpc>
                <a:spcPct val="90000"/>
              </a:lnSpc>
              <a:spcAft>
                <a:spcPts val="800"/>
              </a:spcAft>
            </a:pPr>
            <a:r>
              <a:rPr lang="en-US" sz="2800" b="1" dirty="0"/>
              <a:t>X</a:t>
            </a:r>
            <a:r>
              <a:rPr lang="en-US" sz="2800" b="1" dirty="0">
                <a:effectLst/>
              </a:rPr>
              <a:t>12</a:t>
            </a:r>
          </a:p>
          <a:p>
            <a:pPr>
              <a:lnSpc>
                <a:spcPct val="90000"/>
              </a:lnSpc>
              <a:spcAft>
                <a:spcPts val="800"/>
              </a:spcAft>
            </a:pPr>
            <a:endParaRPr lang="en-US" sz="2800" b="1" dirty="0">
              <a:effectLst/>
            </a:endParaRPr>
          </a:p>
          <a:p>
            <a:pPr>
              <a:lnSpc>
                <a:spcPct val="90000"/>
              </a:lnSpc>
              <a:spcAft>
                <a:spcPts val="800"/>
              </a:spcAft>
            </a:pPr>
            <a:r>
              <a:rPr lang="en-US" sz="2800" dirty="0" err="1">
                <a:effectLst/>
              </a:rPr>
              <a:t>Salawaat</a:t>
            </a:r>
            <a:r>
              <a:rPr lang="en-US" sz="2800" dirty="0">
                <a:effectLst/>
              </a:rPr>
              <a:t> (Prayer)</a:t>
            </a:r>
          </a:p>
          <a:p>
            <a:pPr>
              <a:lnSpc>
                <a:spcPct val="90000"/>
              </a:lnSpc>
              <a:spcAft>
                <a:spcPts val="800"/>
              </a:spcAft>
            </a:pPr>
            <a:r>
              <a:rPr lang="en-US" sz="2800" b="1" dirty="0"/>
              <a:t>x</a:t>
            </a:r>
            <a:r>
              <a:rPr lang="en-US" sz="2800" b="1" dirty="0">
                <a:effectLst/>
              </a:rPr>
              <a:t>5</a:t>
            </a:r>
          </a:p>
        </p:txBody>
      </p:sp>
      <p:pic>
        <p:nvPicPr>
          <p:cNvPr id="9" name="Picture 8" descr="Calendar">
            <a:extLst>
              <a:ext uri="{FF2B5EF4-FFF2-40B4-BE49-F238E27FC236}">
                <a16:creationId xmlns:a16="http://schemas.microsoft.com/office/drawing/2014/main" id="{CFB317A8-B451-4B09-6578-73F117FB71A6}"/>
              </a:ext>
            </a:extLst>
          </p:cNvPr>
          <p:cNvPicPr>
            <a:picLocks noChangeAspect="1"/>
          </p:cNvPicPr>
          <p:nvPr/>
        </p:nvPicPr>
        <p:blipFill rotWithShape="1">
          <a:blip r:embed="rId2"/>
          <a:srcRect l="32102" r="28162" b="-1"/>
          <a:stretch/>
        </p:blipFill>
        <p:spPr>
          <a:xfrm>
            <a:off x="8109502" y="10"/>
            <a:ext cx="4082498" cy="6857990"/>
          </a:xfrm>
          <a:prstGeom prst="rect">
            <a:avLst/>
          </a:prstGeom>
        </p:spPr>
      </p:pic>
      <p:sp>
        <p:nvSpPr>
          <p:cNvPr id="5" name="Slide Number Placeholder 4">
            <a:extLst>
              <a:ext uri="{FF2B5EF4-FFF2-40B4-BE49-F238E27FC236}">
                <a16:creationId xmlns:a16="http://schemas.microsoft.com/office/drawing/2014/main" id="{86D6B309-BDA3-C84D-BB19-01EC419DFE25}"/>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spcAft>
                <a:spcPts val="600"/>
              </a:spcAft>
              <a:defRPr/>
            </a:pPr>
            <a:fld id="{9C34C810-059C-4551-8D0F-61E3E79FC1CC}" type="slidenum">
              <a:rPr lang="en-US" sz="1100">
                <a:solidFill>
                  <a:srgbClr val="FFFFFF"/>
                </a:solidFill>
                <a:latin typeface="Calibri" panose="020F0502020204030204"/>
              </a:rPr>
              <a:pPr>
                <a:spcAft>
                  <a:spcPts val="600"/>
                </a:spcAft>
                <a:defRPr/>
              </a:pPr>
              <a:t>14</a:t>
            </a:fld>
            <a:endParaRPr lang="en-US" sz="1100">
              <a:solidFill>
                <a:srgbClr val="FFFFFF"/>
              </a:solidFill>
              <a:latin typeface="Calibri" panose="020F0502020204030204"/>
            </a:endParaRPr>
          </a:p>
        </p:txBody>
      </p:sp>
    </p:spTree>
    <p:extLst>
      <p:ext uri="{BB962C8B-B14F-4D97-AF65-F5344CB8AC3E}">
        <p14:creationId xmlns:p14="http://schemas.microsoft.com/office/powerpoint/2010/main" val="343530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5FCFA1-AD0D-5F51-1EB1-AF50E3EDDA51}"/>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3700" kern="1200">
                <a:solidFill>
                  <a:srgbClr val="FFFFFF"/>
                </a:solidFill>
                <a:latin typeface="+mj-lt"/>
                <a:ea typeface="+mj-ea"/>
                <a:cs typeface="+mj-cs"/>
              </a:rPr>
              <a:t>Some Mathematical miracles of the Quran</a:t>
            </a:r>
          </a:p>
        </p:txBody>
      </p:sp>
      <p:sp>
        <p:nvSpPr>
          <p:cNvPr id="4" name="Footer Placeholder 3">
            <a:extLst>
              <a:ext uri="{FF2B5EF4-FFF2-40B4-BE49-F238E27FC236}">
                <a16:creationId xmlns:a16="http://schemas.microsoft.com/office/drawing/2014/main" id="{A25A9713-9453-EC49-7887-AA1B79611432}"/>
              </a:ext>
            </a:extLst>
          </p:cNvPr>
          <p:cNvSpPr>
            <a:spLocks noGrp="1"/>
          </p:cNvSpPr>
          <p:nvPr>
            <p:ph type="ftr" sz="quarter" idx="11"/>
          </p:nvPr>
        </p:nvSpPr>
        <p:spPr>
          <a:xfrm rot="5400000">
            <a:off x="-1828800" y="1984248"/>
            <a:ext cx="4114800" cy="365125"/>
          </a:xfrm>
        </p:spPr>
        <p:txBody>
          <a:bodyPr vert="horz" lIns="91440" tIns="45720" rIns="91440" bIns="45720" rtlCol="0" anchor="ctr">
            <a:normAutofit/>
          </a:bodyPr>
          <a:lstStyle/>
          <a:p>
            <a:pPr algn="l">
              <a:lnSpc>
                <a:spcPct val="90000"/>
              </a:lnSpc>
              <a:spcAft>
                <a:spcPts val="600"/>
              </a:spcAft>
            </a:pPr>
            <a:r>
              <a:rPr lang="en-US" kern="1200">
                <a:solidFill>
                  <a:srgbClr val="FFFFFF"/>
                </a:solidFill>
                <a:latin typeface="+mn-lt"/>
                <a:ea typeface="+mn-ea"/>
                <a:cs typeface="+mn-cs"/>
              </a:rPr>
              <a:t>This presentation was researched and compiled by:</a:t>
            </a:r>
            <a:br>
              <a:rPr lang="en-US" kern="1200">
                <a:solidFill>
                  <a:srgbClr val="FFFFFF"/>
                </a:solidFill>
                <a:latin typeface="+mn-lt"/>
                <a:ea typeface="+mn-ea"/>
                <a:cs typeface="+mn-cs"/>
              </a:rPr>
            </a:br>
            <a:r>
              <a:rPr lang="en-US" kern="1200">
                <a:solidFill>
                  <a:srgbClr val="FFFFFF"/>
                </a:solidFill>
                <a:latin typeface="+mn-lt"/>
                <a:ea typeface="+mn-ea"/>
                <a:cs typeface="+mn-cs"/>
              </a:rPr>
              <a:t>MONEEB MINHAS</a:t>
            </a:r>
          </a:p>
        </p:txBody>
      </p:sp>
      <p:sp>
        <p:nvSpPr>
          <p:cNvPr id="6" name="TextBox 5">
            <a:extLst>
              <a:ext uri="{FF2B5EF4-FFF2-40B4-BE49-F238E27FC236}">
                <a16:creationId xmlns:a16="http://schemas.microsoft.com/office/drawing/2014/main" id="{31795017-66FE-A68A-7273-726E818AB6A4}"/>
              </a:ext>
            </a:extLst>
          </p:cNvPr>
          <p:cNvSpPr txBox="1"/>
          <p:nvPr/>
        </p:nvSpPr>
        <p:spPr>
          <a:xfrm>
            <a:off x="4810259" y="649480"/>
            <a:ext cx="6555347" cy="5546047"/>
          </a:xfrm>
          <a:prstGeom prst="rect">
            <a:avLst/>
          </a:prstGeom>
        </p:spPr>
        <p:txBody>
          <a:bodyPr vert="horz" lIns="91440" tIns="45720" rIns="91440" bIns="45720" rtlCol="0" anchor="ctr">
            <a:normAutofit/>
          </a:bodyPr>
          <a:lstStyle/>
          <a:p>
            <a:pPr>
              <a:lnSpc>
                <a:spcPct val="90000"/>
              </a:lnSpc>
              <a:spcAft>
                <a:spcPts val="800"/>
              </a:spcAft>
            </a:pPr>
            <a:r>
              <a:rPr lang="en-US" sz="2400" b="1" dirty="0">
                <a:effectLst/>
              </a:rPr>
              <a:t>Opposites and equals </a:t>
            </a:r>
            <a:endParaRPr lang="en-US" sz="2400" dirty="0">
              <a:effectLst/>
            </a:endParaRPr>
          </a:p>
          <a:p>
            <a:pPr>
              <a:lnSpc>
                <a:spcPct val="90000"/>
              </a:lnSpc>
              <a:spcAft>
                <a:spcPts val="800"/>
              </a:spcAft>
            </a:pPr>
            <a:r>
              <a:rPr lang="en-US" sz="2400" dirty="0">
                <a:solidFill>
                  <a:schemeClr val="accent6"/>
                </a:solidFill>
                <a:effectLst/>
              </a:rPr>
              <a:t>Al-</a:t>
            </a:r>
            <a:r>
              <a:rPr lang="en-US" sz="2400" dirty="0" err="1">
                <a:solidFill>
                  <a:schemeClr val="accent6"/>
                </a:solidFill>
                <a:effectLst/>
              </a:rPr>
              <a:t>Dunya</a:t>
            </a:r>
            <a:r>
              <a:rPr lang="en-US" sz="2400" dirty="0">
                <a:solidFill>
                  <a:schemeClr val="accent6"/>
                </a:solidFill>
                <a:effectLst/>
              </a:rPr>
              <a:t> (This world) 115</a:t>
            </a:r>
            <a:endParaRPr lang="en-US" sz="2400" dirty="0">
              <a:solidFill>
                <a:schemeClr val="accent6"/>
              </a:solidFill>
            </a:endParaRPr>
          </a:p>
          <a:p>
            <a:pPr>
              <a:lnSpc>
                <a:spcPct val="90000"/>
              </a:lnSpc>
              <a:spcAft>
                <a:spcPts val="800"/>
              </a:spcAft>
            </a:pPr>
            <a:r>
              <a:rPr lang="en-US" sz="2400" dirty="0">
                <a:solidFill>
                  <a:schemeClr val="accent6"/>
                </a:solidFill>
                <a:effectLst/>
              </a:rPr>
              <a:t>Al-</a:t>
            </a:r>
            <a:r>
              <a:rPr lang="en-US" sz="2400" dirty="0" err="1">
                <a:solidFill>
                  <a:schemeClr val="accent6"/>
                </a:solidFill>
                <a:effectLst/>
              </a:rPr>
              <a:t>Akhira</a:t>
            </a:r>
            <a:r>
              <a:rPr lang="en-US" sz="2400" dirty="0">
                <a:solidFill>
                  <a:schemeClr val="accent6"/>
                </a:solidFill>
                <a:effectLst/>
              </a:rPr>
              <a:t> (The hereafter) 115</a:t>
            </a:r>
            <a:endParaRPr lang="en-US" sz="2400" dirty="0">
              <a:solidFill>
                <a:schemeClr val="accent6"/>
              </a:solidFill>
            </a:endParaRPr>
          </a:p>
          <a:p>
            <a:pPr>
              <a:lnSpc>
                <a:spcPct val="90000"/>
              </a:lnSpc>
              <a:spcAft>
                <a:spcPts val="800"/>
              </a:spcAft>
            </a:pPr>
            <a:r>
              <a:rPr lang="en-US" sz="2400" dirty="0">
                <a:solidFill>
                  <a:schemeClr val="accent1"/>
                </a:solidFill>
                <a:effectLst/>
              </a:rPr>
              <a:t>Al-</a:t>
            </a:r>
            <a:r>
              <a:rPr lang="en-US" sz="2400" dirty="0" err="1">
                <a:solidFill>
                  <a:schemeClr val="accent1"/>
                </a:solidFill>
                <a:effectLst/>
              </a:rPr>
              <a:t>Mala'ikah</a:t>
            </a:r>
            <a:r>
              <a:rPr lang="en-US" sz="2400" dirty="0">
                <a:solidFill>
                  <a:schemeClr val="accent1"/>
                </a:solidFill>
                <a:effectLst/>
              </a:rPr>
              <a:t> (Angles) 88</a:t>
            </a:r>
          </a:p>
          <a:p>
            <a:pPr>
              <a:lnSpc>
                <a:spcPct val="90000"/>
              </a:lnSpc>
              <a:spcAft>
                <a:spcPts val="800"/>
              </a:spcAft>
            </a:pPr>
            <a:r>
              <a:rPr lang="en-US" sz="2400" dirty="0">
                <a:solidFill>
                  <a:schemeClr val="accent1"/>
                </a:solidFill>
                <a:effectLst/>
              </a:rPr>
              <a:t>Al-</a:t>
            </a:r>
            <a:r>
              <a:rPr lang="en-US" sz="2400" dirty="0" err="1">
                <a:solidFill>
                  <a:schemeClr val="accent1"/>
                </a:solidFill>
                <a:effectLst/>
              </a:rPr>
              <a:t>Shayateen</a:t>
            </a:r>
            <a:r>
              <a:rPr lang="en-US" sz="2400" dirty="0">
                <a:solidFill>
                  <a:schemeClr val="accent1"/>
                </a:solidFill>
                <a:effectLst/>
              </a:rPr>
              <a:t> (Satan) 88</a:t>
            </a:r>
            <a:endParaRPr lang="en-US" sz="2400" dirty="0">
              <a:solidFill>
                <a:schemeClr val="accent1"/>
              </a:solidFill>
            </a:endParaRPr>
          </a:p>
          <a:p>
            <a:pPr>
              <a:lnSpc>
                <a:spcPct val="90000"/>
              </a:lnSpc>
              <a:spcAft>
                <a:spcPts val="800"/>
              </a:spcAft>
            </a:pPr>
            <a:r>
              <a:rPr lang="en-US" sz="2400" dirty="0">
                <a:solidFill>
                  <a:srgbClr val="FF0000"/>
                </a:solidFill>
                <a:effectLst/>
              </a:rPr>
              <a:t>Al-Hayat (Life) 145</a:t>
            </a:r>
          </a:p>
          <a:p>
            <a:pPr>
              <a:lnSpc>
                <a:spcPct val="90000"/>
              </a:lnSpc>
              <a:spcAft>
                <a:spcPts val="800"/>
              </a:spcAft>
            </a:pPr>
            <a:r>
              <a:rPr lang="en-US" sz="2400" dirty="0">
                <a:solidFill>
                  <a:srgbClr val="FF0000"/>
                </a:solidFill>
                <a:effectLst/>
              </a:rPr>
              <a:t>Al-</a:t>
            </a:r>
            <a:r>
              <a:rPr lang="en-US" sz="2400" dirty="0" err="1">
                <a:solidFill>
                  <a:srgbClr val="FF0000"/>
                </a:solidFill>
                <a:effectLst/>
              </a:rPr>
              <a:t>Maout</a:t>
            </a:r>
            <a:r>
              <a:rPr lang="en-US" sz="2400" dirty="0">
                <a:solidFill>
                  <a:srgbClr val="FF0000"/>
                </a:solidFill>
                <a:effectLst/>
              </a:rPr>
              <a:t> (Death) 145</a:t>
            </a:r>
            <a:endParaRPr lang="en-US" sz="2400" dirty="0">
              <a:solidFill>
                <a:srgbClr val="FF0000"/>
              </a:solidFill>
            </a:endParaRPr>
          </a:p>
          <a:p>
            <a:pPr>
              <a:lnSpc>
                <a:spcPct val="90000"/>
              </a:lnSpc>
              <a:spcAft>
                <a:spcPts val="800"/>
              </a:spcAft>
            </a:pPr>
            <a:r>
              <a:rPr lang="en-US" sz="2400" dirty="0">
                <a:solidFill>
                  <a:srgbClr val="7030A0"/>
                </a:solidFill>
              </a:rPr>
              <a:t>As </a:t>
            </a:r>
            <a:r>
              <a:rPr lang="en-US" sz="2400" dirty="0" err="1">
                <a:solidFill>
                  <a:srgbClr val="7030A0"/>
                </a:solidFill>
              </a:rPr>
              <a:t>Saliha</a:t>
            </a:r>
            <a:r>
              <a:rPr lang="en-US" sz="2400" dirty="0">
                <a:solidFill>
                  <a:srgbClr val="7030A0"/>
                </a:solidFill>
              </a:rPr>
              <a:t> – Good Deed 167</a:t>
            </a:r>
          </a:p>
          <a:p>
            <a:pPr>
              <a:lnSpc>
                <a:spcPct val="90000"/>
              </a:lnSpc>
            </a:pPr>
            <a:r>
              <a:rPr lang="en-US" sz="2400" dirty="0">
                <a:solidFill>
                  <a:srgbClr val="7030A0"/>
                </a:solidFill>
              </a:rPr>
              <a:t>As-</a:t>
            </a:r>
            <a:r>
              <a:rPr lang="en-US" sz="2400" dirty="0" err="1">
                <a:solidFill>
                  <a:srgbClr val="7030A0"/>
                </a:solidFill>
              </a:rPr>
              <a:t>Sayiha</a:t>
            </a:r>
            <a:r>
              <a:rPr lang="en-US" sz="2400" dirty="0">
                <a:solidFill>
                  <a:srgbClr val="7030A0"/>
                </a:solidFill>
              </a:rPr>
              <a:t> – (Bad deed) 167</a:t>
            </a:r>
          </a:p>
          <a:p>
            <a:pPr>
              <a:lnSpc>
                <a:spcPct val="90000"/>
              </a:lnSpc>
              <a:spcAft>
                <a:spcPts val="800"/>
              </a:spcAft>
            </a:pPr>
            <a:endParaRPr lang="en-US" sz="2400" dirty="0">
              <a:solidFill>
                <a:schemeClr val="accent2"/>
              </a:solidFill>
            </a:endParaRPr>
          </a:p>
          <a:p>
            <a:pPr>
              <a:lnSpc>
                <a:spcPct val="90000"/>
              </a:lnSpc>
              <a:spcAft>
                <a:spcPts val="800"/>
              </a:spcAft>
            </a:pPr>
            <a:r>
              <a:rPr lang="en-US" sz="2400" dirty="0">
                <a:solidFill>
                  <a:schemeClr val="accent2"/>
                </a:solidFill>
                <a:effectLst/>
              </a:rPr>
              <a:t>Al-Rajul (Man) 23</a:t>
            </a:r>
          </a:p>
          <a:p>
            <a:pPr>
              <a:lnSpc>
                <a:spcPct val="90000"/>
              </a:lnSpc>
              <a:spcAft>
                <a:spcPts val="800"/>
              </a:spcAft>
            </a:pPr>
            <a:r>
              <a:rPr lang="en-US" sz="2400" dirty="0">
                <a:solidFill>
                  <a:schemeClr val="accent2"/>
                </a:solidFill>
                <a:effectLst/>
              </a:rPr>
              <a:t>Al-</a:t>
            </a:r>
            <a:r>
              <a:rPr lang="en-US" sz="2400" dirty="0" err="1">
                <a:solidFill>
                  <a:schemeClr val="accent2"/>
                </a:solidFill>
                <a:effectLst/>
              </a:rPr>
              <a:t>Mar'ha</a:t>
            </a:r>
            <a:r>
              <a:rPr lang="en-US" sz="2400" dirty="0">
                <a:solidFill>
                  <a:schemeClr val="accent2"/>
                </a:solidFill>
                <a:effectLst/>
              </a:rPr>
              <a:t> (Women) 23 </a:t>
            </a:r>
          </a:p>
          <a:p>
            <a:pPr>
              <a:lnSpc>
                <a:spcPct val="90000"/>
              </a:lnSpc>
              <a:spcAft>
                <a:spcPts val="800"/>
              </a:spcAft>
            </a:pPr>
            <a:r>
              <a:rPr lang="en-US" sz="2400" dirty="0">
                <a:solidFill>
                  <a:schemeClr val="accent2"/>
                </a:solidFill>
                <a:effectLst/>
              </a:rPr>
              <a:t>(humans have 23 pairs of chromosomes) </a:t>
            </a:r>
            <a:endParaRPr lang="en-US" sz="2400" dirty="0">
              <a:solidFill>
                <a:schemeClr val="accent2"/>
              </a:solidFill>
            </a:endParaRPr>
          </a:p>
        </p:txBody>
      </p:sp>
      <p:sp>
        <p:nvSpPr>
          <p:cNvPr id="5" name="Slide Number Placeholder 4">
            <a:extLst>
              <a:ext uri="{FF2B5EF4-FFF2-40B4-BE49-F238E27FC236}">
                <a16:creationId xmlns:a16="http://schemas.microsoft.com/office/drawing/2014/main" id="{D6142E21-78BB-F6B3-DE51-C43019F898A7}"/>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spcAft>
                <a:spcPts val="600"/>
              </a:spcAft>
            </a:pPr>
            <a:fld id="{9C34C810-059C-4551-8D0F-61E3E79FC1CC}" type="slidenum">
              <a:rPr lang="en-US" sz="1100">
                <a:solidFill>
                  <a:schemeClr val="tx1">
                    <a:lumMod val="50000"/>
                    <a:lumOff val="50000"/>
                  </a:schemeClr>
                </a:solidFill>
              </a:rPr>
              <a:pPr>
                <a:spcAft>
                  <a:spcPts val="600"/>
                </a:spcAft>
              </a:pPr>
              <a:t>15</a:t>
            </a:fld>
            <a:endParaRPr lang="en-US" sz="1100">
              <a:solidFill>
                <a:schemeClr val="tx1">
                  <a:lumMod val="50000"/>
                  <a:lumOff val="50000"/>
                </a:schemeClr>
              </a:solidFill>
            </a:endParaRPr>
          </a:p>
        </p:txBody>
      </p:sp>
    </p:spTree>
    <p:extLst>
      <p:ext uri="{BB962C8B-B14F-4D97-AF65-F5344CB8AC3E}">
        <p14:creationId xmlns:p14="http://schemas.microsoft.com/office/powerpoint/2010/main" val="103085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1"/>
          <p:cNvSpPr>
            <a:spLocks noGrp="1"/>
          </p:cNvSpPr>
          <p:nvPr/>
        </p:nvSpPr>
        <p:spPr>
          <a:xfrm>
            <a:off x="1345537" y="1349694"/>
            <a:ext cx="9144000" cy="2559576"/>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6600" b="1" dirty="0">
                <a:solidFill>
                  <a:srgbClr val="00B050"/>
                </a:solidFill>
              </a:rPr>
              <a:t>PART 3:</a:t>
            </a:r>
          </a:p>
          <a:p>
            <a:r>
              <a:rPr lang="en-GB" sz="5400" b="1" dirty="0" err="1">
                <a:solidFill>
                  <a:schemeClr val="bg1"/>
                </a:solidFill>
              </a:rPr>
              <a:t>Ulum</a:t>
            </a:r>
            <a:r>
              <a:rPr lang="en-GB" sz="5400" b="1" dirty="0">
                <a:solidFill>
                  <a:schemeClr val="bg1"/>
                </a:solidFill>
              </a:rPr>
              <a:t> </a:t>
            </a:r>
            <a:r>
              <a:rPr lang="en-GB" sz="5400" b="1" dirty="0" err="1">
                <a:solidFill>
                  <a:schemeClr val="bg1"/>
                </a:solidFill>
              </a:rPr>
              <a:t>ul</a:t>
            </a:r>
            <a:r>
              <a:rPr lang="en-GB" sz="5400" b="1" dirty="0">
                <a:solidFill>
                  <a:schemeClr val="bg1"/>
                </a:solidFill>
              </a:rPr>
              <a:t>-Quran</a:t>
            </a:r>
          </a:p>
          <a:p>
            <a:r>
              <a:rPr lang="en-US" sz="3600" b="1" dirty="0">
                <a:solidFill>
                  <a:schemeClr val="bg1">
                    <a:lumMod val="50000"/>
                  </a:schemeClr>
                </a:solidFill>
                <a:effectLst/>
                <a:latin typeface="Calibri" panose="020F0502020204030204" pitchFamily="34" charset="0"/>
                <a:ea typeface="Times New Roman" panose="02020603050405020304" pitchFamily="18" charset="0"/>
                <a:cs typeface="Calibri" panose="020F0502020204030204" pitchFamily="34" charset="0"/>
              </a:rPr>
              <a:t>(</a:t>
            </a:r>
            <a:r>
              <a:rPr lang="en-US" sz="3600" b="1" dirty="0" err="1">
                <a:solidFill>
                  <a:schemeClr val="bg1">
                    <a:lumMod val="50000"/>
                  </a:schemeClr>
                </a:solidFill>
                <a:effectLst/>
                <a:latin typeface="Calibri" panose="020F0502020204030204" pitchFamily="34" charset="0"/>
                <a:ea typeface="Times New Roman" panose="02020603050405020304" pitchFamily="18" charset="0"/>
                <a:cs typeface="Calibri" panose="020F0502020204030204" pitchFamily="34" charset="0"/>
              </a:rPr>
              <a:t>Tafseer</a:t>
            </a:r>
            <a:r>
              <a:rPr lang="en-US" sz="3600" b="1" dirty="0">
                <a:solidFill>
                  <a:schemeClr val="bg1">
                    <a:lumMod val="50000"/>
                  </a:schemeClr>
                </a:solidFill>
                <a:effectLst/>
                <a:latin typeface="Calibri" panose="020F0502020204030204" pitchFamily="34" charset="0"/>
                <a:ea typeface="Times New Roman" panose="02020603050405020304" pitchFamily="18" charset="0"/>
                <a:cs typeface="Calibri" panose="020F0502020204030204" pitchFamily="34" charset="0"/>
              </a:rPr>
              <a:t> and </a:t>
            </a:r>
            <a:r>
              <a:rPr lang="en-US" sz="3600" b="1" dirty="0" err="1">
                <a:solidFill>
                  <a:schemeClr val="bg1">
                    <a:lumMod val="50000"/>
                  </a:schemeClr>
                </a:solidFill>
                <a:effectLst/>
                <a:latin typeface="Calibri" panose="020F0502020204030204" pitchFamily="34" charset="0"/>
                <a:ea typeface="Times New Roman" panose="02020603050405020304" pitchFamily="18" charset="0"/>
                <a:cs typeface="Calibri" panose="020F0502020204030204" pitchFamily="34" charset="0"/>
              </a:rPr>
              <a:t>Taweel</a:t>
            </a:r>
            <a:r>
              <a:rPr lang="en-US" sz="3600" b="1" dirty="0">
                <a:solidFill>
                  <a:schemeClr val="bg1">
                    <a:lumMod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chemeClr val="bg1">
                    <a:lumMod val="50000"/>
                  </a:schemeClr>
                </a:solidFill>
                <a:effectLst/>
                <a:latin typeface="Calibri" panose="020F0502020204030204" pitchFamily="34" charset="0"/>
                <a:ea typeface="Times New Roman" panose="02020603050405020304" pitchFamily="18" charset="0"/>
                <a:cs typeface="Calibri" panose="020F0502020204030204" pitchFamily="34" charset="0"/>
              </a:rPr>
              <a:t>Ibara</a:t>
            </a:r>
            <a:r>
              <a:rPr lang="en-US" sz="3600" b="1" dirty="0">
                <a:solidFill>
                  <a:schemeClr val="bg1">
                    <a:lumMod val="50000"/>
                  </a:schemeClr>
                </a:solidFill>
                <a:effectLst/>
                <a:latin typeface="Calibri" panose="020F0502020204030204" pitchFamily="34" charset="0"/>
                <a:ea typeface="Times New Roman" panose="02020603050405020304" pitchFamily="18" charset="0"/>
                <a:cs typeface="Calibri" panose="020F0502020204030204" pitchFamily="34" charset="0"/>
              </a:rPr>
              <a:t> and </a:t>
            </a:r>
            <a:r>
              <a:rPr lang="en-US" sz="3600" b="1" dirty="0" err="1">
                <a:solidFill>
                  <a:schemeClr val="bg1">
                    <a:lumMod val="50000"/>
                  </a:schemeClr>
                </a:solidFill>
                <a:effectLst/>
                <a:latin typeface="Calibri" panose="020F0502020204030204" pitchFamily="34" charset="0"/>
                <a:ea typeface="Times New Roman" panose="02020603050405020304" pitchFamily="18" charset="0"/>
                <a:cs typeface="Calibri" panose="020F0502020204030204" pitchFamily="34" charset="0"/>
              </a:rPr>
              <a:t>Ishara</a:t>
            </a:r>
            <a:r>
              <a:rPr lang="en-US" sz="3600" b="1" dirty="0">
                <a:solidFill>
                  <a:schemeClr val="bg1">
                    <a:lumMod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chemeClr val="bg1">
                    <a:lumMod val="50000"/>
                  </a:schemeClr>
                </a:solidFill>
                <a:effectLst/>
                <a:latin typeface="Calibri" panose="020F0502020204030204" pitchFamily="34" charset="0"/>
                <a:ea typeface="Times New Roman" panose="02020603050405020304" pitchFamily="18" charset="0"/>
                <a:cs typeface="Calibri" panose="020F0502020204030204" pitchFamily="34" charset="0"/>
              </a:rPr>
              <a:t>Zhahir</a:t>
            </a:r>
            <a:r>
              <a:rPr lang="en-US" sz="3600" b="1" dirty="0">
                <a:solidFill>
                  <a:schemeClr val="bg1">
                    <a:lumMod val="50000"/>
                  </a:schemeClr>
                </a:solidFill>
                <a:effectLst/>
                <a:latin typeface="Calibri" panose="020F0502020204030204" pitchFamily="34" charset="0"/>
                <a:ea typeface="Times New Roman" panose="02020603050405020304" pitchFamily="18" charset="0"/>
                <a:cs typeface="Calibri" panose="020F0502020204030204" pitchFamily="34" charset="0"/>
              </a:rPr>
              <a:t> and </a:t>
            </a:r>
            <a:r>
              <a:rPr lang="en-US" sz="3600" b="1" dirty="0" err="1">
                <a:solidFill>
                  <a:schemeClr val="bg1">
                    <a:lumMod val="50000"/>
                  </a:schemeClr>
                </a:solidFill>
                <a:effectLst/>
                <a:latin typeface="Calibri" panose="020F0502020204030204" pitchFamily="34" charset="0"/>
                <a:ea typeface="Times New Roman" panose="02020603050405020304" pitchFamily="18" charset="0"/>
                <a:cs typeface="Calibri" panose="020F0502020204030204" pitchFamily="34" charset="0"/>
              </a:rPr>
              <a:t>Batin</a:t>
            </a:r>
            <a:r>
              <a:rPr lang="en-US" sz="3600" b="1" dirty="0">
                <a:solidFill>
                  <a:schemeClr val="bg1">
                    <a:lumMod val="50000"/>
                  </a:schemeClr>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3600" dirty="0">
              <a:solidFill>
                <a:schemeClr val="bg1">
                  <a:lumMod val="50000"/>
                </a:schemeClr>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6E8FCCA3-B5D2-4C77-9C4B-EA4E0FF23B21}"/>
              </a:ext>
            </a:extLst>
          </p:cNvPr>
          <p:cNvSpPr>
            <a:spLocks noGrp="1"/>
          </p:cNvSpPr>
          <p:nvPr>
            <p:ph type="ftr" sz="quarter" idx="11"/>
          </p:nvPr>
        </p:nvSpPr>
        <p:spPr/>
        <p:txBody>
          <a:bodyPr/>
          <a:lstStyle/>
          <a:p>
            <a:r>
              <a:rPr lang="en-GB" sz="800"/>
              <a:t>This presentation was researched and compiled by:</a:t>
            </a:r>
            <a:br>
              <a:rPr lang="en-GB"/>
            </a:br>
            <a:r>
              <a:rPr lang="en-GB"/>
              <a:t>MONEEB MINHAS</a:t>
            </a:r>
            <a:endParaRPr lang="en-GB" dirty="0"/>
          </a:p>
        </p:txBody>
      </p:sp>
      <p:sp>
        <p:nvSpPr>
          <p:cNvPr id="7" name="Slide Number Placeholder 6">
            <a:extLst>
              <a:ext uri="{FF2B5EF4-FFF2-40B4-BE49-F238E27FC236}">
                <a16:creationId xmlns:a16="http://schemas.microsoft.com/office/drawing/2014/main" id="{5F008DD1-5470-4E44-8989-7F6496146F56}"/>
              </a:ext>
            </a:extLst>
          </p:cNvPr>
          <p:cNvSpPr>
            <a:spLocks noGrp="1"/>
          </p:cNvSpPr>
          <p:nvPr>
            <p:ph type="sldNum" sz="quarter" idx="12"/>
          </p:nvPr>
        </p:nvSpPr>
        <p:spPr/>
        <p:txBody>
          <a:bodyPr/>
          <a:lstStyle/>
          <a:p>
            <a:fld id="{9C34C810-059C-4551-8D0F-61E3E79FC1CC}" type="slidenum">
              <a:rPr lang="en-GB" smtClean="0"/>
              <a:t>16</a:t>
            </a:fld>
            <a:endParaRPr lang="en-GB"/>
          </a:p>
        </p:txBody>
      </p:sp>
    </p:spTree>
    <p:extLst>
      <p:ext uri="{BB962C8B-B14F-4D97-AF65-F5344CB8AC3E}">
        <p14:creationId xmlns:p14="http://schemas.microsoft.com/office/powerpoint/2010/main" val="2760353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D4C85D-DD75-145A-3FED-86AD5B4B0D94}"/>
              </a:ext>
            </a:extLst>
          </p:cNvPr>
          <p:cNvSpPr>
            <a:spLocks noGrp="1"/>
          </p:cNvSpPr>
          <p:nvPr>
            <p:ph type="title"/>
          </p:nvPr>
        </p:nvSpPr>
        <p:spPr>
          <a:xfrm>
            <a:off x="838201" y="365125"/>
            <a:ext cx="5251316" cy="1807305"/>
          </a:xfrm>
        </p:spPr>
        <p:txBody>
          <a:bodyPr>
            <a:normAutofit/>
          </a:bodyPr>
          <a:lstStyle/>
          <a:p>
            <a:r>
              <a:rPr lang="en-US" sz="6000" b="1" dirty="0" err="1">
                <a:effectLst/>
                <a:latin typeface="Calibri" panose="020F0502020204030204" pitchFamily="34" charset="0"/>
                <a:ea typeface="Times New Roman" panose="02020603050405020304" pitchFamily="18" charset="0"/>
                <a:cs typeface="Calibri" panose="020F0502020204030204" pitchFamily="34" charset="0"/>
              </a:rPr>
              <a:t>Tafseer</a:t>
            </a:r>
            <a:endParaRPr lang="en-US" sz="6000" dirty="0"/>
          </a:p>
        </p:txBody>
      </p:sp>
      <p:sp>
        <p:nvSpPr>
          <p:cNvPr id="3" name="Content Placeholder 2">
            <a:extLst>
              <a:ext uri="{FF2B5EF4-FFF2-40B4-BE49-F238E27FC236}">
                <a16:creationId xmlns:a16="http://schemas.microsoft.com/office/drawing/2014/main" id="{9FD252E8-3D9B-D466-DF77-EF951A51F1BB}"/>
              </a:ext>
            </a:extLst>
          </p:cNvPr>
          <p:cNvSpPr>
            <a:spLocks noGrp="1"/>
          </p:cNvSpPr>
          <p:nvPr>
            <p:ph idx="1"/>
          </p:nvPr>
        </p:nvSpPr>
        <p:spPr>
          <a:xfrm>
            <a:off x="838200" y="2092036"/>
            <a:ext cx="4619621" cy="4084927"/>
          </a:xfrm>
        </p:spPr>
        <p:txBody>
          <a:bodyPr>
            <a:normAutofit/>
          </a:bodyPr>
          <a:lstStyle/>
          <a:p>
            <a:r>
              <a:rPr lang="en-US" b="1" dirty="0">
                <a:effectLst/>
                <a:latin typeface="Calibri" panose="020F0502020204030204" pitchFamily="34" charset="0"/>
                <a:ea typeface="Calibri" panose="020F0502020204030204" pitchFamily="34" charset="0"/>
              </a:rPr>
              <a:t>“</a:t>
            </a:r>
            <a:r>
              <a:rPr lang="en-US" b="1" dirty="0" err="1">
                <a:effectLst/>
                <a:latin typeface="Calibri" panose="020F0502020204030204" pitchFamily="34" charset="0"/>
                <a:ea typeface="Calibri" panose="020F0502020204030204" pitchFamily="34" charset="0"/>
              </a:rPr>
              <a:t>fassara</a:t>
            </a:r>
            <a:r>
              <a:rPr lang="en-US" b="1" dirty="0">
                <a:latin typeface="Calibri" panose="020F0502020204030204" pitchFamily="34" charset="0"/>
                <a:ea typeface="Calibri" panose="020F0502020204030204" pitchFamily="34" charset="0"/>
              </a:rPr>
              <a:t>” - </a:t>
            </a:r>
            <a:r>
              <a:rPr lang="en-US" dirty="0">
                <a:effectLst/>
                <a:latin typeface="Calibri" panose="020F0502020204030204" pitchFamily="34" charset="0"/>
                <a:ea typeface="Calibri" panose="020F0502020204030204" pitchFamily="34" charset="0"/>
              </a:rPr>
              <a:t>‘to explain, to expound, to elucidate, to interpret.’</a:t>
            </a:r>
          </a:p>
          <a:p>
            <a:r>
              <a:rPr lang="en-US" dirty="0">
                <a:effectLst/>
                <a:latin typeface="Calibri" panose="020F0502020204030204" pitchFamily="34" charset="0"/>
                <a:ea typeface="Calibri" panose="020F0502020204030204" pitchFamily="34" charset="0"/>
              </a:rPr>
              <a:t>Uses exoteric meanings of verses to help understand them.</a:t>
            </a:r>
          </a:p>
          <a:p>
            <a:r>
              <a:rPr lang="en-US" dirty="0">
                <a:latin typeface="Calibri" panose="020F0502020204030204" pitchFamily="34" charset="0"/>
              </a:rPr>
              <a:t>Also known as Exegesis or Commentary</a:t>
            </a:r>
            <a:endParaRPr lang="en-US" dirty="0"/>
          </a:p>
        </p:txBody>
      </p:sp>
      <p:pic>
        <p:nvPicPr>
          <p:cNvPr id="2050" name="Picture 2" descr="Reciting the Quran, 1902 Painting by Osman Hamdi Bey - Fine Art America">
            <a:extLst>
              <a:ext uri="{FF2B5EF4-FFF2-40B4-BE49-F238E27FC236}">
                <a16:creationId xmlns:a16="http://schemas.microsoft.com/office/drawing/2014/main" id="{0E86F53A-6534-13CB-7622-8AB0B70DC10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307" r="6877" b="2"/>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FB901371-2A0E-ECF9-B79D-0A857033D051}"/>
              </a:ext>
            </a:extLst>
          </p:cNvPr>
          <p:cNvSpPr>
            <a:spLocks noGrp="1"/>
          </p:cNvSpPr>
          <p:nvPr>
            <p:ph type="ftr" sz="quarter" idx="11"/>
          </p:nvPr>
        </p:nvSpPr>
        <p:spPr>
          <a:xfrm>
            <a:off x="3505200" y="6356350"/>
            <a:ext cx="3429000" cy="365125"/>
          </a:xfrm>
        </p:spPr>
        <p:txBody>
          <a:bodyPr>
            <a:normAutofit/>
          </a:bodyPr>
          <a:lstStyle/>
          <a:p>
            <a:pPr algn="l">
              <a:lnSpc>
                <a:spcPct val="90000"/>
              </a:lnSpc>
              <a:spcAft>
                <a:spcPts val="600"/>
              </a:spcAft>
            </a:pPr>
            <a:r>
              <a:rPr lang="en-GB"/>
              <a:t>This presentation was researched and compiled by:</a:t>
            </a:r>
            <a:br>
              <a:rPr lang="en-GB"/>
            </a:br>
            <a:r>
              <a:rPr lang="en-GB" dirty="0"/>
              <a:t>MONEEB MINHAS</a:t>
            </a:r>
            <a:endParaRPr lang="en-GB"/>
          </a:p>
        </p:txBody>
      </p:sp>
      <p:sp>
        <p:nvSpPr>
          <p:cNvPr id="5" name="Slide Number Placeholder 4">
            <a:extLst>
              <a:ext uri="{FF2B5EF4-FFF2-40B4-BE49-F238E27FC236}">
                <a16:creationId xmlns:a16="http://schemas.microsoft.com/office/drawing/2014/main" id="{E73A680B-1E2A-AB86-597B-366DC221DE8F}"/>
              </a:ext>
            </a:extLst>
          </p:cNvPr>
          <p:cNvSpPr>
            <a:spLocks noGrp="1"/>
          </p:cNvSpPr>
          <p:nvPr>
            <p:ph type="sldNum" sz="quarter" idx="12"/>
          </p:nvPr>
        </p:nvSpPr>
        <p:spPr>
          <a:xfrm>
            <a:off x="8610600" y="6356350"/>
            <a:ext cx="2743200" cy="365125"/>
          </a:xfrm>
        </p:spPr>
        <p:txBody>
          <a:bodyPr>
            <a:normAutofit/>
          </a:bodyPr>
          <a:lstStyle/>
          <a:p>
            <a:pPr>
              <a:spcAft>
                <a:spcPts val="600"/>
              </a:spcAft>
            </a:pPr>
            <a:fld id="{9C34C810-059C-4551-8D0F-61E3E79FC1CC}" type="slidenum">
              <a:rPr lang="en-GB">
                <a:solidFill>
                  <a:srgbClr val="FFFFFF"/>
                </a:solidFill>
              </a:rPr>
              <a:pPr>
                <a:spcAft>
                  <a:spcPts val="600"/>
                </a:spcAft>
              </a:pPr>
              <a:t>17</a:t>
            </a:fld>
            <a:endParaRPr lang="en-GB">
              <a:solidFill>
                <a:srgbClr val="FFFFFF"/>
              </a:solidFill>
            </a:endParaRPr>
          </a:p>
        </p:txBody>
      </p:sp>
    </p:spTree>
    <p:extLst>
      <p:ext uri="{BB962C8B-B14F-4D97-AF65-F5344CB8AC3E}">
        <p14:creationId xmlns:p14="http://schemas.microsoft.com/office/powerpoint/2010/main" val="3077257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7B67FE-1B3C-9712-6A72-F5841C5395BD}"/>
              </a:ext>
            </a:extLst>
          </p:cNvPr>
          <p:cNvSpPr>
            <a:spLocks noGrp="1"/>
          </p:cNvSpPr>
          <p:nvPr>
            <p:ph type="title"/>
          </p:nvPr>
        </p:nvSpPr>
        <p:spPr>
          <a:xfrm>
            <a:off x="838201" y="365125"/>
            <a:ext cx="5251316" cy="1807305"/>
          </a:xfrm>
        </p:spPr>
        <p:txBody>
          <a:bodyPr>
            <a:normAutofit/>
          </a:bodyPr>
          <a:lstStyle/>
          <a:p>
            <a:r>
              <a:rPr lang="en-US" sz="5400" b="1" dirty="0" err="1"/>
              <a:t>Ta’weel</a:t>
            </a:r>
            <a:endParaRPr lang="en-US" sz="5400" b="1" dirty="0"/>
          </a:p>
        </p:txBody>
      </p:sp>
      <p:sp>
        <p:nvSpPr>
          <p:cNvPr id="3" name="Content Placeholder 2">
            <a:extLst>
              <a:ext uri="{FF2B5EF4-FFF2-40B4-BE49-F238E27FC236}">
                <a16:creationId xmlns:a16="http://schemas.microsoft.com/office/drawing/2014/main" id="{27F0F89A-24DF-BAA5-6DCE-B3AF8EA6BAB7}"/>
              </a:ext>
            </a:extLst>
          </p:cNvPr>
          <p:cNvSpPr>
            <a:spLocks noGrp="1"/>
          </p:cNvSpPr>
          <p:nvPr>
            <p:ph idx="1"/>
          </p:nvPr>
        </p:nvSpPr>
        <p:spPr>
          <a:xfrm>
            <a:off x="838200" y="1925782"/>
            <a:ext cx="4619621" cy="4251181"/>
          </a:xfrm>
        </p:spPr>
        <p:txBody>
          <a:bodyPr>
            <a:normAutofit/>
          </a:bodyPr>
          <a:lstStyle/>
          <a:p>
            <a:r>
              <a:rPr lang="en-US" dirty="0">
                <a:effectLst/>
                <a:latin typeface="Calibri" panose="020F0502020204030204" pitchFamily="34" charset="0"/>
                <a:ea typeface="Calibri" panose="020F0502020204030204" pitchFamily="34" charset="0"/>
              </a:rPr>
              <a:t>“</a:t>
            </a:r>
            <a:r>
              <a:rPr lang="en-US" b="1" dirty="0">
                <a:effectLst/>
                <a:latin typeface="Calibri" panose="020F0502020204030204" pitchFamily="34" charset="0"/>
                <a:ea typeface="Calibri" panose="020F0502020204030204" pitchFamily="34" charset="0"/>
              </a:rPr>
              <a:t>awl</a:t>
            </a:r>
            <a:r>
              <a:rPr lang="en-US" dirty="0">
                <a:effectLst/>
                <a:latin typeface="Calibri" panose="020F0502020204030204" pitchFamily="34" charset="0"/>
                <a:ea typeface="Calibri" panose="020F0502020204030204" pitchFamily="34" charset="0"/>
              </a:rPr>
              <a:t>’ - ‘to return, to revert’</a:t>
            </a:r>
          </a:p>
          <a:p>
            <a:r>
              <a:rPr lang="en-US" dirty="0">
                <a:latin typeface="Calibri" panose="020F0502020204030204" pitchFamily="34" charset="0"/>
                <a:ea typeface="Calibri" panose="020F0502020204030204" pitchFamily="34" charset="0"/>
              </a:rPr>
              <a:t>It uses Exoteric (</a:t>
            </a:r>
            <a:r>
              <a:rPr lang="en-US" dirty="0" err="1">
                <a:latin typeface="Calibri" panose="020F0502020204030204" pitchFamily="34" charset="0"/>
                <a:ea typeface="Calibri" panose="020F0502020204030204" pitchFamily="34" charset="0"/>
              </a:rPr>
              <a:t>Zhahir</a:t>
            </a:r>
            <a:r>
              <a:rPr lang="en-US" dirty="0">
                <a:latin typeface="Calibri" panose="020F0502020204030204" pitchFamily="34" charset="0"/>
                <a:ea typeface="Calibri" panose="020F0502020204030204" pitchFamily="34" charset="0"/>
              </a:rPr>
              <a:t>) and Esoteric (</a:t>
            </a:r>
            <a:r>
              <a:rPr lang="en-US" dirty="0" err="1">
                <a:latin typeface="Calibri" panose="020F0502020204030204" pitchFamily="34" charset="0"/>
                <a:ea typeface="Calibri" panose="020F0502020204030204" pitchFamily="34" charset="0"/>
              </a:rPr>
              <a:t>Batin</a:t>
            </a:r>
            <a:r>
              <a:rPr lang="en-US" dirty="0">
                <a:latin typeface="Calibri" panose="020F0502020204030204" pitchFamily="34" charset="0"/>
                <a:ea typeface="Calibri" panose="020F0502020204030204" pitchFamily="34" charset="0"/>
              </a:rPr>
              <a:t>) meanings of the verse to help understand it and draw conclusions. </a:t>
            </a:r>
          </a:p>
          <a:p>
            <a:r>
              <a:rPr lang="en-US" dirty="0">
                <a:effectLst/>
                <a:latin typeface="Calibri" panose="020F0502020204030204" pitchFamily="34" charset="0"/>
                <a:ea typeface="Calibri" panose="020F0502020204030204" pitchFamily="34" charset="0"/>
              </a:rPr>
              <a:t>Requires much research</a:t>
            </a:r>
            <a:r>
              <a:rPr lang="en-US" dirty="0">
                <a:latin typeface="Calibri" panose="020F0502020204030204" pitchFamily="34" charset="0"/>
                <a:ea typeface="Calibri" panose="020F0502020204030204" pitchFamily="34" charset="0"/>
              </a:rPr>
              <a:t>, dedication, knowledge and study by the scholar. </a:t>
            </a:r>
            <a:endParaRPr lang="en-US" dirty="0">
              <a:effectLst/>
              <a:latin typeface="Calibri" panose="020F0502020204030204" pitchFamily="34" charset="0"/>
              <a:ea typeface="Calibri" panose="020F0502020204030204" pitchFamily="34" charset="0"/>
            </a:endParaRPr>
          </a:p>
          <a:p>
            <a:endParaRPr lang="en-US" sz="3200" dirty="0"/>
          </a:p>
        </p:txBody>
      </p:sp>
      <p:pic>
        <p:nvPicPr>
          <p:cNvPr id="4098" name="Picture 2" descr="The art of small things (1): Verse markers in Qur'an manuscripts from  Southeast Asia - Asian and African studies blog">
            <a:extLst>
              <a:ext uri="{FF2B5EF4-FFF2-40B4-BE49-F238E27FC236}">
                <a16:creationId xmlns:a16="http://schemas.microsoft.com/office/drawing/2014/main" id="{FDAF266B-AFE5-E46D-8C21-079AAB9A2B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073" r="20150" b="-1"/>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5287AA44-4CCD-3418-8978-204400BDC2B6}"/>
              </a:ext>
            </a:extLst>
          </p:cNvPr>
          <p:cNvSpPr>
            <a:spLocks noGrp="1"/>
          </p:cNvSpPr>
          <p:nvPr>
            <p:ph type="ftr" sz="quarter" idx="11"/>
          </p:nvPr>
        </p:nvSpPr>
        <p:spPr>
          <a:xfrm>
            <a:off x="3505200" y="6356350"/>
            <a:ext cx="3429000" cy="365125"/>
          </a:xfrm>
        </p:spPr>
        <p:txBody>
          <a:bodyPr>
            <a:normAutofit/>
          </a:bodyPr>
          <a:lstStyle/>
          <a:p>
            <a:pPr algn="l">
              <a:lnSpc>
                <a:spcPct val="90000"/>
              </a:lnSpc>
              <a:spcAft>
                <a:spcPts val="600"/>
              </a:spcAft>
            </a:pPr>
            <a:r>
              <a:rPr lang="en-GB"/>
              <a:t>This presentation was researched and compiled by:</a:t>
            </a:r>
            <a:br>
              <a:rPr lang="en-GB"/>
            </a:br>
            <a:r>
              <a:rPr lang="en-GB"/>
              <a:t>MONEEB MINHAS</a:t>
            </a:r>
          </a:p>
        </p:txBody>
      </p:sp>
      <p:sp>
        <p:nvSpPr>
          <p:cNvPr id="5" name="Slide Number Placeholder 4">
            <a:extLst>
              <a:ext uri="{FF2B5EF4-FFF2-40B4-BE49-F238E27FC236}">
                <a16:creationId xmlns:a16="http://schemas.microsoft.com/office/drawing/2014/main" id="{FC95C910-4B5C-2DC3-9081-E97266E54F62}"/>
              </a:ext>
            </a:extLst>
          </p:cNvPr>
          <p:cNvSpPr>
            <a:spLocks noGrp="1"/>
          </p:cNvSpPr>
          <p:nvPr>
            <p:ph type="sldNum" sz="quarter" idx="12"/>
          </p:nvPr>
        </p:nvSpPr>
        <p:spPr>
          <a:xfrm>
            <a:off x="8610600" y="6356350"/>
            <a:ext cx="2743200" cy="365125"/>
          </a:xfrm>
        </p:spPr>
        <p:txBody>
          <a:bodyPr>
            <a:normAutofit/>
          </a:bodyPr>
          <a:lstStyle/>
          <a:p>
            <a:pPr>
              <a:spcAft>
                <a:spcPts val="600"/>
              </a:spcAft>
            </a:pPr>
            <a:fld id="{9C34C810-059C-4551-8D0F-61E3E79FC1CC}" type="slidenum">
              <a:rPr lang="en-GB">
                <a:solidFill>
                  <a:srgbClr val="FFFFFF"/>
                </a:solidFill>
              </a:rPr>
              <a:pPr>
                <a:spcAft>
                  <a:spcPts val="600"/>
                </a:spcAft>
              </a:pPr>
              <a:t>18</a:t>
            </a:fld>
            <a:endParaRPr lang="en-GB">
              <a:solidFill>
                <a:srgbClr val="FFFFFF"/>
              </a:solidFill>
            </a:endParaRPr>
          </a:p>
        </p:txBody>
      </p:sp>
    </p:spTree>
    <p:extLst>
      <p:ext uri="{BB962C8B-B14F-4D97-AF65-F5344CB8AC3E}">
        <p14:creationId xmlns:p14="http://schemas.microsoft.com/office/powerpoint/2010/main" val="2415767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F4360B9E-892F-EEB5-1517-C475BE52488E}"/>
              </a:ext>
            </a:extLst>
          </p:cNvPr>
          <p:cNvSpPr>
            <a:spLocks noGrp="1"/>
          </p:cNvSpPr>
          <p:nvPr>
            <p:ph type="body" idx="1"/>
          </p:nvPr>
        </p:nvSpPr>
        <p:spPr>
          <a:xfrm>
            <a:off x="838200" y="233363"/>
            <a:ext cx="5157787" cy="823912"/>
          </a:xfrm>
        </p:spPr>
        <p:txBody>
          <a:bodyPr>
            <a:normAutofit/>
          </a:bodyPr>
          <a:lstStyle/>
          <a:p>
            <a:r>
              <a:rPr lang="en-US" sz="3600" dirty="0">
                <a:solidFill>
                  <a:srgbClr val="FF0000"/>
                </a:solidFill>
              </a:rPr>
              <a:t>Exoteric (</a:t>
            </a:r>
            <a:r>
              <a:rPr lang="en-US" sz="3600" dirty="0" err="1">
                <a:solidFill>
                  <a:srgbClr val="FF0000"/>
                </a:solidFill>
              </a:rPr>
              <a:t>Zahir</a:t>
            </a:r>
            <a:r>
              <a:rPr lang="en-US" sz="3600" dirty="0">
                <a:solidFill>
                  <a:srgbClr val="FF0000"/>
                </a:solidFill>
              </a:rPr>
              <a:t>)</a:t>
            </a:r>
          </a:p>
        </p:txBody>
      </p:sp>
      <p:sp>
        <p:nvSpPr>
          <p:cNvPr id="9" name="Content Placeholder 8">
            <a:extLst>
              <a:ext uri="{FF2B5EF4-FFF2-40B4-BE49-F238E27FC236}">
                <a16:creationId xmlns:a16="http://schemas.microsoft.com/office/drawing/2014/main" id="{AA757E60-66E6-3F73-8851-BA984506DFF7}"/>
              </a:ext>
            </a:extLst>
          </p:cNvPr>
          <p:cNvSpPr>
            <a:spLocks noGrp="1"/>
          </p:cNvSpPr>
          <p:nvPr>
            <p:ph sz="half" idx="2"/>
          </p:nvPr>
        </p:nvSpPr>
        <p:spPr>
          <a:xfrm>
            <a:off x="838200" y="1412875"/>
            <a:ext cx="4883727" cy="4498398"/>
          </a:xfrm>
        </p:spPr>
        <p:txBody>
          <a:bodyPr>
            <a:normAutofit lnSpcReduction="10000"/>
          </a:bodyPr>
          <a:lstStyle/>
          <a:p>
            <a:r>
              <a:rPr lang="en-US" dirty="0"/>
              <a:t>The outer dimensions </a:t>
            </a:r>
          </a:p>
          <a:p>
            <a:r>
              <a:rPr lang="en-US" dirty="0"/>
              <a:t>The literal meaning</a:t>
            </a:r>
          </a:p>
          <a:p>
            <a:r>
              <a:rPr lang="en-US" dirty="0"/>
              <a:t>The Zahiri meaning</a:t>
            </a:r>
          </a:p>
          <a:p>
            <a:r>
              <a:rPr lang="en-US" dirty="0"/>
              <a:t>Uses </a:t>
            </a:r>
            <a:r>
              <a:rPr lang="en-US" b="1" dirty="0" err="1">
                <a:solidFill>
                  <a:srgbClr val="FF0000"/>
                </a:solidFill>
              </a:rPr>
              <a:t>Ibara</a:t>
            </a:r>
            <a:r>
              <a:rPr lang="en-US" dirty="0"/>
              <a:t> </a:t>
            </a:r>
          </a:p>
          <a:p>
            <a:r>
              <a:rPr lang="en-US" dirty="0"/>
              <a:t>Take direct meaning</a:t>
            </a:r>
          </a:p>
          <a:p>
            <a:r>
              <a:rPr lang="en-US" dirty="0"/>
              <a:t>Requires outer knowledge </a:t>
            </a:r>
            <a:r>
              <a:rPr lang="en-US" dirty="0" err="1"/>
              <a:t>eg</a:t>
            </a:r>
            <a:r>
              <a:rPr lang="en-US" dirty="0"/>
              <a:t>: language, context (</a:t>
            </a:r>
            <a:r>
              <a:rPr lang="en-US" dirty="0" err="1"/>
              <a:t>asbab-ul-nazul</a:t>
            </a:r>
            <a:r>
              <a:rPr lang="en-US" dirty="0"/>
              <a:t>), history</a:t>
            </a:r>
          </a:p>
          <a:p>
            <a:r>
              <a:rPr lang="en-US" dirty="0"/>
              <a:t>Used mainly for </a:t>
            </a:r>
            <a:r>
              <a:rPr lang="en-US" b="1" dirty="0" err="1">
                <a:solidFill>
                  <a:srgbClr val="FF0000"/>
                </a:solidFill>
              </a:rPr>
              <a:t>Tafseer</a:t>
            </a:r>
            <a:endParaRPr lang="en-US" b="1" dirty="0">
              <a:solidFill>
                <a:srgbClr val="FF0000"/>
              </a:solidFill>
            </a:endParaRPr>
          </a:p>
        </p:txBody>
      </p:sp>
      <p:sp>
        <p:nvSpPr>
          <p:cNvPr id="10" name="Text Placeholder 9">
            <a:extLst>
              <a:ext uri="{FF2B5EF4-FFF2-40B4-BE49-F238E27FC236}">
                <a16:creationId xmlns:a16="http://schemas.microsoft.com/office/drawing/2014/main" id="{985E3571-6DD5-0AF9-1D42-396E6519AF34}"/>
              </a:ext>
            </a:extLst>
          </p:cNvPr>
          <p:cNvSpPr>
            <a:spLocks noGrp="1"/>
          </p:cNvSpPr>
          <p:nvPr>
            <p:ph type="body" sz="quarter" idx="3"/>
          </p:nvPr>
        </p:nvSpPr>
        <p:spPr>
          <a:xfrm>
            <a:off x="6170612" y="233363"/>
            <a:ext cx="5183188" cy="823912"/>
          </a:xfrm>
        </p:spPr>
        <p:txBody>
          <a:bodyPr>
            <a:normAutofit/>
          </a:bodyPr>
          <a:lstStyle/>
          <a:p>
            <a:r>
              <a:rPr lang="en-US" sz="3600" dirty="0">
                <a:solidFill>
                  <a:srgbClr val="00B050"/>
                </a:solidFill>
              </a:rPr>
              <a:t>Esoteric (</a:t>
            </a:r>
            <a:r>
              <a:rPr lang="en-US" sz="3600" dirty="0" err="1">
                <a:solidFill>
                  <a:srgbClr val="00B050"/>
                </a:solidFill>
              </a:rPr>
              <a:t>Batin</a:t>
            </a:r>
            <a:r>
              <a:rPr lang="en-US" sz="3600" dirty="0">
                <a:solidFill>
                  <a:srgbClr val="00B050"/>
                </a:solidFill>
              </a:rPr>
              <a:t>)</a:t>
            </a:r>
          </a:p>
        </p:txBody>
      </p:sp>
      <p:sp>
        <p:nvSpPr>
          <p:cNvPr id="11" name="Content Placeholder 10">
            <a:extLst>
              <a:ext uri="{FF2B5EF4-FFF2-40B4-BE49-F238E27FC236}">
                <a16:creationId xmlns:a16="http://schemas.microsoft.com/office/drawing/2014/main" id="{152A1316-3EA1-9F84-32E8-5EE5B07CCF24}"/>
              </a:ext>
            </a:extLst>
          </p:cNvPr>
          <p:cNvSpPr>
            <a:spLocks noGrp="1"/>
          </p:cNvSpPr>
          <p:nvPr>
            <p:ph sz="quarter" idx="4"/>
          </p:nvPr>
        </p:nvSpPr>
        <p:spPr>
          <a:xfrm>
            <a:off x="6170612" y="1412875"/>
            <a:ext cx="5183188" cy="4685434"/>
          </a:xfrm>
        </p:spPr>
        <p:txBody>
          <a:bodyPr>
            <a:normAutofit lnSpcReduction="10000"/>
          </a:bodyPr>
          <a:lstStyle/>
          <a:p>
            <a:r>
              <a:rPr lang="en-US" dirty="0"/>
              <a:t>The inner dimensions</a:t>
            </a:r>
          </a:p>
          <a:p>
            <a:r>
              <a:rPr lang="en-US" dirty="0"/>
              <a:t>The metaphoric meaning</a:t>
            </a:r>
          </a:p>
          <a:p>
            <a:r>
              <a:rPr lang="en-US" dirty="0"/>
              <a:t>Parables and interpretations </a:t>
            </a:r>
          </a:p>
          <a:p>
            <a:r>
              <a:rPr lang="en-US" dirty="0"/>
              <a:t>Use </a:t>
            </a:r>
            <a:r>
              <a:rPr lang="en-US" b="1" dirty="0" err="1">
                <a:solidFill>
                  <a:srgbClr val="00B050"/>
                </a:solidFill>
              </a:rPr>
              <a:t>ibara</a:t>
            </a:r>
            <a:r>
              <a:rPr lang="en-US" dirty="0"/>
              <a:t> and </a:t>
            </a:r>
            <a:r>
              <a:rPr lang="en-US" b="1" dirty="0" err="1">
                <a:solidFill>
                  <a:srgbClr val="00B050"/>
                </a:solidFill>
              </a:rPr>
              <a:t>Ishara</a:t>
            </a:r>
            <a:endParaRPr lang="en-US" b="1" dirty="0">
              <a:solidFill>
                <a:srgbClr val="00B050"/>
              </a:solidFill>
            </a:endParaRPr>
          </a:p>
          <a:p>
            <a:r>
              <a:rPr lang="en-US" dirty="0"/>
              <a:t>Takes the implied or hidden meaning</a:t>
            </a:r>
          </a:p>
          <a:p>
            <a:r>
              <a:rPr lang="en-US" dirty="0"/>
              <a:t>Requires in-depth study</a:t>
            </a:r>
          </a:p>
          <a:p>
            <a:r>
              <a:rPr lang="en-US" dirty="0"/>
              <a:t>Requires inner knowledge </a:t>
            </a:r>
            <a:r>
              <a:rPr lang="en-US" dirty="0" err="1"/>
              <a:t>eg</a:t>
            </a:r>
            <a:r>
              <a:rPr lang="en-US" dirty="0"/>
              <a:t>: spiritual, </a:t>
            </a:r>
          </a:p>
          <a:p>
            <a:r>
              <a:rPr lang="en-US" dirty="0"/>
              <a:t>Used mainly for </a:t>
            </a:r>
            <a:r>
              <a:rPr lang="en-US" b="1" dirty="0" err="1">
                <a:solidFill>
                  <a:srgbClr val="00B050"/>
                </a:solidFill>
              </a:rPr>
              <a:t>Ta’weel</a:t>
            </a:r>
            <a:endParaRPr lang="en-US" b="1" dirty="0">
              <a:solidFill>
                <a:srgbClr val="00B050"/>
              </a:solidFill>
            </a:endParaRPr>
          </a:p>
          <a:p>
            <a:endParaRPr lang="en-US" dirty="0"/>
          </a:p>
        </p:txBody>
      </p:sp>
      <p:sp>
        <p:nvSpPr>
          <p:cNvPr id="4" name="Footer Placeholder 3">
            <a:extLst>
              <a:ext uri="{FF2B5EF4-FFF2-40B4-BE49-F238E27FC236}">
                <a16:creationId xmlns:a16="http://schemas.microsoft.com/office/drawing/2014/main" id="{75E5573B-8137-0B81-A127-B24D10EE80EF}"/>
              </a:ext>
            </a:extLst>
          </p:cNvPr>
          <p:cNvSpPr>
            <a:spLocks noGrp="1"/>
          </p:cNvSpPr>
          <p:nvPr>
            <p:ph type="ftr" sz="quarter" idx="11"/>
          </p:nvPr>
        </p:nvSpPr>
        <p:spPr/>
        <p:txBody>
          <a:bodyPr/>
          <a:lstStyle/>
          <a:p>
            <a:r>
              <a:rPr lang="en-GB" sz="700"/>
              <a:t>This presentation was researched and compiled by:</a:t>
            </a:r>
            <a:br>
              <a:rPr lang="en-GB" sz="800"/>
            </a:br>
            <a:r>
              <a:rPr lang="en-GB"/>
              <a:t>MONEEB MINHAS</a:t>
            </a:r>
            <a:endParaRPr lang="en-GB" dirty="0"/>
          </a:p>
        </p:txBody>
      </p:sp>
      <p:sp>
        <p:nvSpPr>
          <p:cNvPr id="5" name="Slide Number Placeholder 4">
            <a:extLst>
              <a:ext uri="{FF2B5EF4-FFF2-40B4-BE49-F238E27FC236}">
                <a16:creationId xmlns:a16="http://schemas.microsoft.com/office/drawing/2014/main" id="{4E29CA9A-B2B6-A870-8F55-B0C90FB4A042}"/>
              </a:ext>
            </a:extLst>
          </p:cNvPr>
          <p:cNvSpPr>
            <a:spLocks noGrp="1"/>
          </p:cNvSpPr>
          <p:nvPr>
            <p:ph type="sldNum" sz="quarter" idx="12"/>
          </p:nvPr>
        </p:nvSpPr>
        <p:spPr/>
        <p:txBody>
          <a:bodyPr/>
          <a:lstStyle/>
          <a:p>
            <a:fld id="{9C34C810-059C-4551-8D0F-61E3E79FC1CC}" type="slidenum">
              <a:rPr lang="en-GB" smtClean="0"/>
              <a:t>19</a:t>
            </a:fld>
            <a:endParaRPr lang="en-GB"/>
          </a:p>
        </p:txBody>
      </p:sp>
      <p:cxnSp>
        <p:nvCxnSpPr>
          <p:cNvPr id="15" name="Straight Connector 14">
            <a:extLst>
              <a:ext uri="{FF2B5EF4-FFF2-40B4-BE49-F238E27FC236}">
                <a16:creationId xmlns:a16="http://schemas.microsoft.com/office/drawing/2014/main" id="{EA5132D8-0DDE-D2FB-73CD-720BBC0C0739}"/>
              </a:ext>
            </a:extLst>
          </p:cNvPr>
          <p:cNvCxnSpPr/>
          <p:nvPr/>
        </p:nvCxnSpPr>
        <p:spPr>
          <a:xfrm>
            <a:off x="5721927" y="692727"/>
            <a:ext cx="0" cy="5098473"/>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1632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1"/>
          <p:cNvSpPr>
            <a:spLocks noGrp="1"/>
          </p:cNvSpPr>
          <p:nvPr/>
        </p:nvSpPr>
        <p:spPr>
          <a:xfrm>
            <a:off x="1345537" y="1349694"/>
            <a:ext cx="9144000" cy="25595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6600" b="1" dirty="0">
                <a:solidFill>
                  <a:srgbClr val="00B050"/>
                </a:solidFill>
              </a:rPr>
              <a:t>Layla-</a:t>
            </a:r>
            <a:r>
              <a:rPr lang="en-GB" sz="6600" b="1" dirty="0" err="1">
                <a:solidFill>
                  <a:srgbClr val="00B050"/>
                </a:solidFill>
              </a:rPr>
              <a:t>tul</a:t>
            </a:r>
            <a:r>
              <a:rPr lang="en-GB" sz="6600" b="1" dirty="0">
                <a:solidFill>
                  <a:srgbClr val="00B050"/>
                </a:solidFill>
              </a:rPr>
              <a:t> </a:t>
            </a:r>
            <a:r>
              <a:rPr lang="en-GB" sz="6600" b="1" dirty="0" err="1">
                <a:solidFill>
                  <a:srgbClr val="00B050"/>
                </a:solidFill>
              </a:rPr>
              <a:t>Qadr</a:t>
            </a:r>
            <a:endParaRPr lang="en-GB" sz="6600" b="1" dirty="0">
              <a:solidFill>
                <a:srgbClr val="00B050"/>
              </a:solidFill>
            </a:endParaRPr>
          </a:p>
          <a:p>
            <a:r>
              <a:rPr lang="en-GB" sz="5400" b="1" dirty="0">
                <a:solidFill>
                  <a:schemeClr val="bg1"/>
                </a:solidFill>
              </a:rPr>
              <a:t>Mubarak?</a:t>
            </a:r>
          </a:p>
        </p:txBody>
      </p:sp>
      <p:sp>
        <p:nvSpPr>
          <p:cNvPr id="5" name="Footer Placeholder 4">
            <a:extLst>
              <a:ext uri="{FF2B5EF4-FFF2-40B4-BE49-F238E27FC236}">
                <a16:creationId xmlns:a16="http://schemas.microsoft.com/office/drawing/2014/main" id="{6E8FCCA3-B5D2-4C77-9C4B-EA4E0FF23B21}"/>
              </a:ext>
            </a:extLst>
          </p:cNvPr>
          <p:cNvSpPr>
            <a:spLocks noGrp="1"/>
          </p:cNvSpPr>
          <p:nvPr>
            <p:ph type="ftr" sz="quarter" idx="11"/>
          </p:nvPr>
        </p:nvSpPr>
        <p:spPr/>
        <p:txBody>
          <a:bodyPr/>
          <a:lstStyle/>
          <a:p>
            <a:r>
              <a:rPr lang="en-GB" sz="800"/>
              <a:t>This presentation was researched and compiled by:</a:t>
            </a:r>
            <a:br>
              <a:rPr lang="en-GB"/>
            </a:br>
            <a:r>
              <a:rPr lang="en-GB"/>
              <a:t>MONEEB MINHAS</a:t>
            </a:r>
            <a:endParaRPr lang="en-GB" dirty="0"/>
          </a:p>
        </p:txBody>
      </p:sp>
      <p:sp>
        <p:nvSpPr>
          <p:cNvPr id="7" name="Slide Number Placeholder 6">
            <a:extLst>
              <a:ext uri="{FF2B5EF4-FFF2-40B4-BE49-F238E27FC236}">
                <a16:creationId xmlns:a16="http://schemas.microsoft.com/office/drawing/2014/main" id="{5F008DD1-5470-4E44-8989-7F6496146F56}"/>
              </a:ext>
            </a:extLst>
          </p:cNvPr>
          <p:cNvSpPr>
            <a:spLocks noGrp="1"/>
          </p:cNvSpPr>
          <p:nvPr>
            <p:ph type="sldNum" sz="quarter" idx="12"/>
          </p:nvPr>
        </p:nvSpPr>
        <p:spPr/>
        <p:txBody>
          <a:bodyPr/>
          <a:lstStyle/>
          <a:p>
            <a:fld id="{9C34C810-059C-4551-8D0F-61E3E79FC1CC}" type="slidenum">
              <a:rPr lang="en-GB" smtClean="0"/>
              <a:t>2</a:t>
            </a:fld>
            <a:endParaRPr lang="en-GB"/>
          </a:p>
        </p:txBody>
      </p:sp>
    </p:spTree>
    <p:extLst>
      <p:ext uri="{BB962C8B-B14F-4D97-AF65-F5344CB8AC3E}">
        <p14:creationId xmlns:p14="http://schemas.microsoft.com/office/powerpoint/2010/main" val="1157891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F98DC-C6A4-528D-DCA2-4CB58003DDF6}"/>
              </a:ext>
            </a:extLst>
          </p:cNvPr>
          <p:cNvSpPr>
            <a:spLocks noGrp="1"/>
          </p:cNvSpPr>
          <p:nvPr>
            <p:ph type="title"/>
          </p:nvPr>
        </p:nvSpPr>
        <p:spPr/>
        <p:txBody>
          <a:bodyPr/>
          <a:lstStyle/>
          <a:p>
            <a:r>
              <a:rPr lang="en-US" dirty="0"/>
              <a:t>4 types of </a:t>
            </a:r>
          </a:p>
        </p:txBody>
      </p:sp>
      <p:sp>
        <p:nvSpPr>
          <p:cNvPr id="3" name="Text Placeholder 2">
            <a:extLst>
              <a:ext uri="{FF2B5EF4-FFF2-40B4-BE49-F238E27FC236}">
                <a16:creationId xmlns:a16="http://schemas.microsoft.com/office/drawing/2014/main" id="{251FC146-B087-5DB8-CCCE-6D20024C3499}"/>
              </a:ext>
            </a:extLst>
          </p:cNvPr>
          <p:cNvSpPr>
            <a:spLocks noGrp="1"/>
          </p:cNvSpPr>
          <p:nvPr>
            <p:ph type="body" idx="1"/>
          </p:nvPr>
        </p:nvSpPr>
        <p:spPr/>
        <p:txBody>
          <a:bodyPr/>
          <a:lstStyle/>
          <a:p>
            <a:endParaRPr lang="en-US"/>
          </a:p>
        </p:txBody>
      </p:sp>
      <p:sp>
        <p:nvSpPr>
          <p:cNvPr id="4" name="Content Placeholder 3">
            <a:extLst>
              <a:ext uri="{FF2B5EF4-FFF2-40B4-BE49-F238E27FC236}">
                <a16:creationId xmlns:a16="http://schemas.microsoft.com/office/drawing/2014/main" id="{C807560B-A037-AE29-BAF1-936F01920470}"/>
              </a:ext>
            </a:extLst>
          </p:cNvPr>
          <p:cNvSpPr>
            <a:spLocks noGrp="1"/>
          </p:cNvSpPr>
          <p:nvPr>
            <p:ph sz="half" idx="2"/>
          </p:nvPr>
        </p:nvSpPr>
        <p:spPr/>
        <p:txBody>
          <a:bodyPr/>
          <a:lstStyle/>
          <a:p>
            <a:endParaRPr lang="en-US"/>
          </a:p>
        </p:txBody>
      </p:sp>
      <p:sp>
        <p:nvSpPr>
          <p:cNvPr id="5" name="Text Placeholder 4">
            <a:extLst>
              <a:ext uri="{FF2B5EF4-FFF2-40B4-BE49-F238E27FC236}">
                <a16:creationId xmlns:a16="http://schemas.microsoft.com/office/drawing/2014/main" id="{4B45694C-E994-469E-B878-A0722DD682EE}"/>
              </a:ext>
            </a:extLst>
          </p:cNvPr>
          <p:cNvSpPr>
            <a:spLocks noGrp="1"/>
          </p:cNvSpPr>
          <p:nvPr>
            <p:ph type="body" sz="quarter" idx="3"/>
          </p:nvPr>
        </p:nvSpPr>
        <p:spPr/>
        <p:txBody>
          <a:bodyPr/>
          <a:lstStyle/>
          <a:p>
            <a:endParaRPr lang="en-US"/>
          </a:p>
        </p:txBody>
      </p:sp>
      <p:sp>
        <p:nvSpPr>
          <p:cNvPr id="6" name="Content Placeholder 5">
            <a:extLst>
              <a:ext uri="{FF2B5EF4-FFF2-40B4-BE49-F238E27FC236}">
                <a16:creationId xmlns:a16="http://schemas.microsoft.com/office/drawing/2014/main" id="{7C7DF6CF-7298-9759-AFA8-4FDD6BC6599C}"/>
              </a:ext>
            </a:extLst>
          </p:cNvPr>
          <p:cNvSpPr>
            <a:spLocks noGrp="1"/>
          </p:cNvSpPr>
          <p:nvPr>
            <p:ph sz="quarter" idx="4"/>
          </p:nvPr>
        </p:nvSpPr>
        <p:spPr/>
        <p:txBody>
          <a:bodyPr/>
          <a:lstStyle/>
          <a:p>
            <a:endParaRPr lang="en-US"/>
          </a:p>
        </p:txBody>
      </p:sp>
      <p:sp>
        <p:nvSpPr>
          <p:cNvPr id="7" name="Footer Placeholder 6">
            <a:extLst>
              <a:ext uri="{FF2B5EF4-FFF2-40B4-BE49-F238E27FC236}">
                <a16:creationId xmlns:a16="http://schemas.microsoft.com/office/drawing/2014/main" id="{A6C8FBFE-25A0-7E5C-5CFE-6D3D409AE631}"/>
              </a:ext>
            </a:extLst>
          </p:cNvPr>
          <p:cNvSpPr>
            <a:spLocks noGrp="1"/>
          </p:cNvSpPr>
          <p:nvPr>
            <p:ph type="ftr" sz="quarter" idx="11"/>
          </p:nvPr>
        </p:nvSpPr>
        <p:spPr/>
        <p:txBody>
          <a:bodyPr/>
          <a:lstStyle/>
          <a:p>
            <a:r>
              <a:rPr lang="en-GB" sz="800"/>
              <a:t>This presentation was researched and compiled by:</a:t>
            </a:r>
            <a:br>
              <a:rPr lang="en-GB"/>
            </a:br>
            <a:r>
              <a:rPr lang="en-GB"/>
              <a:t>MONEEB MINHAS</a:t>
            </a:r>
            <a:endParaRPr lang="en-GB" dirty="0"/>
          </a:p>
        </p:txBody>
      </p:sp>
      <p:sp>
        <p:nvSpPr>
          <p:cNvPr id="8" name="Slide Number Placeholder 7">
            <a:extLst>
              <a:ext uri="{FF2B5EF4-FFF2-40B4-BE49-F238E27FC236}">
                <a16:creationId xmlns:a16="http://schemas.microsoft.com/office/drawing/2014/main" id="{76E0CA64-64B5-9A0B-7C6B-1B1C0B9CDBE5}"/>
              </a:ext>
            </a:extLst>
          </p:cNvPr>
          <p:cNvSpPr>
            <a:spLocks noGrp="1"/>
          </p:cNvSpPr>
          <p:nvPr>
            <p:ph type="sldNum" sz="quarter" idx="12"/>
          </p:nvPr>
        </p:nvSpPr>
        <p:spPr/>
        <p:txBody>
          <a:bodyPr/>
          <a:lstStyle/>
          <a:p>
            <a:fld id="{9C34C810-059C-4551-8D0F-61E3E79FC1CC}" type="slidenum">
              <a:rPr lang="en-GB" smtClean="0"/>
              <a:t>20</a:t>
            </a:fld>
            <a:endParaRPr lang="en-GB"/>
          </a:p>
        </p:txBody>
      </p:sp>
    </p:spTree>
    <p:extLst>
      <p:ext uri="{BB962C8B-B14F-4D97-AF65-F5344CB8AC3E}">
        <p14:creationId xmlns:p14="http://schemas.microsoft.com/office/powerpoint/2010/main" val="1726931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1"/>
          <p:cNvSpPr>
            <a:spLocks noGrp="1"/>
          </p:cNvSpPr>
          <p:nvPr/>
        </p:nvSpPr>
        <p:spPr>
          <a:xfrm>
            <a:off x="1345537" y="1349694"/>
            <a:ext cx="9144000" cy="25595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6600" b="1" dirty="0">
                <a:solidFill>
                  <a:srgbClr val="00B050"/>
                </a:solidFill>
              </a:rPr>
              <a:t>PART 4:</a:t>
            </a:r>
          </a:p>
          <a:p>
            <a:r>
              <a:rPr lang="en-GB" sz="5400" b="1" dirty="0">
                <a:solidFill>
                  <a:schemeClr val="bg1"/>
                </a:solidFill>
              </a:rPr>
              <a:t>Some Signs of the End times (Islamic Eschatology)</a:t>
            </a:r>
          </a:p>
        </p:txBody>
      </p:sp>
      <p:sp>
        <p:nvSpPr>
          <p:cNvPr id="5" name="Footer Placeholder 4">
            <a:extLst>
              <a:ext uri="{FF2B5EF4-FFF2-40B4-BE49-F238E27FC236}">
                <a16:creationId xmlns:a16="http://schemas.microsoft.com/office/drawing/2014/main" id="{6E8FCCA3-B5D2-4C77-9C4B-EA4E0FF23B21}"/>
              </a:ext>
            </a:extLst>
          </p:cNvPr>
          <p:cNvSpPr>
            <a:spLocks noGrp="1"/>
          </p:cNvSpPr>
          <p:nvPr>
            <p:ph type="ftr" sz="quarter" idx="11"/>
          </p:nvPr>
        </p:nvSpPr>
        <p:spPr/>
        <p:txBody>
          <a:bodyPr/>
          <a:lstStyle/>
          <a:p>
            <a:r>
              <a:rPr lang="en-GB" sz="800"/>
              <a:t>This presentation was researched and compiled by:</a:t>
            </a:r>
            <a:br>
              <a:rPr lang="en-GB"/>
            </a:br>
            <a:r>
              <a:rPr lang="en-GB"/>
              <a:t>MONEEB MINHAS</a:t>
            </a:r>
            <a:endParaRPr lang="en-GB" dirty="0"/>
          </a:p>
        </p:txBody>
      </p:sp>
      <p:sp>
        <p:nvSpPr>
          <p:cNvPr id="7" name="Slide Number Placeholder 6">
            <a:extLst>
              <a:ext uri="{FF2B5EF4-FFF2-40B4-BE49-F238E27FC236}">
                <a16:creationId xmlns:a16="http://schemas.microsoft.com/office/drawing/2014/main" id="{5F008DD1-5470-4E44-8989-7F6496146F56}"/>
              </a:ext>
            </a:extLst>
          </p:cNvPr>
          <p:cNvSpPr>
            <a:spLocks noGrp="1"/>
          </p:cNvSpPr>
          <p:nvPr>
            <p:ph type="sldNum" sz="quarter" idx="12"/>
          </p:nvPr>
        </p:nvSpPr>
        <p:spPr/>
        <p:txBody>
          <a:bodyPr/>
          <a:lstStyle/>
          <a:p>
            <a:fld id="{9C34C810-059C-4551-8D0F-61E3E79FC1CC}" type="slidenum">
              <a:rPr lang="en-GB" smtClean="0"/>
              <a:t>21</a:t>
            </a:fld>
            <a:endParaRPr lang="en-GB"/>
          </a:p>
        </p:txBody>
      </p:sp>
    </p:spTree>
    <p:extLst>
      <p:ext uri="{BB962C8B-B14F-4D97-AF65-F5344CB8AC3E}">
        <p14:creationId xmlns:p14="http://schemas.microsoft.com/office/powerpoint/2010/main" val="4108949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CDF56AE-C98D-B918-0133-21A5029EA411}"/>
              </a:ext>
            </a:extLst>
          </p:cNvPr>
          <p:cNvSpPr>
            <a:spLocks noGrp="1"/>
          </p:cNvSpPr>
          <p:nvPr>
            <p:ph type="ftr" sz="quarter" idx="11"/>
          </p:nvPr>
        </p:nvSpPr>
        <p:spPr/>
        <p:txBody>
          <a:bodyPr/>
          <a:lstStyle/>
          <a:p>
            <a:r>
              <a:rPr lang="en-GB" sz="700"/>
              <a:t>This presentation was researched and compiled by:</a:t>
            </a:r>
            <a:br>
              <a:rPr lang="en-GB" sz="800"/>
            </a:br>
            <a:r>
              <a:rPr lang="en-GB"/>
              <a:t>MONEEB MINHAS</a:t>
            </a:r>
            <a:endParaRPr lang="en-GB" dirty="0"/>
          </a:p>
        </p:txBody>
      </p:sp>
      <p:sp>
        <p:nvSpPr>
          <p:cNvPr id="5" name="Slide Number Placeholder 4">
            <a:extLst>
              <a:ext uri="{FF2B5EF4-FFF2-40B4-BE49-F238E27FC236}">
                <a16:creationId xmlns:a16="http://schemas.microsoft.com/office/drawing/2014/main" id="{DF2C82F9-BAEA-87F8-FEB6-C84FA3FFDF29}"/>
              </a:ext>
            </a:extLst>
          </p:cNvPr>
          <p:cNvSpPr>
            <a:spLocks noGrp="1"/>
          </p:cNvSpPr>
          <p:nvPr>
            <p:ph type="sldNum" sz="quarter" idx="12"/>
          </p:nvPr>
        </p:nvSpPr>
        <p:spPr/>
        <p:txBody>
          <a:bodyPr/>
          <a:lstStyle/>
          <a:p>
            <a:fld id="{9C34C810-059C-4551-8D0F-61E3E79FC1CC}" type="slidenum">
              <a:rPr lang="en-GB" smtClean="0"/>
              <a:t>22</a:t>
            </a:fld>
            <a:endParaRPr lang="en-GB"/>
          </a:p>
        </p:txBody>
      </p:sp>
      <p:sp>
        <p:nvSpPr>
          <p:cNvPr id="7" name="TextBox 6">
            <a:extLst>
              <a:ext uri="{FF2B5EF4-FFF2-40B4-BE49-F238E27FC236}">
                <a16:creationId xmlns:a16="http://schemas.microsoft.com/office/drawing/2014/main" id="{5F17F301-AC63-910B-9C75-44889A718C10}"/>
              </a:ext>
            </a:extLst>
          </p:cNvPr>
          <p:cNvSpPr txBox="1"/>
          <p:nvPr/>
        </p:nvSpPr>
        <p:spPr>
          <a:xfrm>
            <a:off x="360219" y="99883"/>
            <a:ext cx="5237018" cy="6658233"/>
          </a:xfrm>
          <a:prstGeom prst="rect">
            <a:avLst/>
          </a:prstGeom>
          <a:noFill/>
        </p:spPr>
        <p:txBody>
          <a:bodyPr wrap="square">
            <a:spAutoFit/>
          </a:bodyPr>
          <a:lstStyle/>
          <a:p>
            <a:r>
              <a:rPr lang="en-US" sz="1200" dirty="0">
                <a:solidFill>
                  <a:srgbClr val="2D3E5F"/>
                </a:solidFill>
                <a:effectLst/>
                <a:latin typeface="Arial" panose="020B0604020202020204" pitchFamily="34" charset="0"/>
                <a:ea typeface="Times New Roman" panose="02020603050405020304" pitchFamily="18" charset="0"/>
              </a:rPr>
              <a:t>1. Splitting of the Moon.</a:t>
            </a:r>
            <a:endParaRPr lang="en-US" sz="1200" dirty="0">
              <a:effectLst/>
              <a:latin typeface="Times New Roman" panose="02020603050405020304" pitchFamily="18" charset="0"/>
              <a:ea typeface="Times New Roman" panose="02020603050405020304" pitchFamily="18" charset="0"/>
            </a:endParaRPr>
          </a:p>
          <a:p>
            <a:pPr>
              <a:spcAft>
                <a:spcPts val="750"/>
              </a:spcAft>
            </a:pPr>
            <a:r>
              <a:rPr lang="en-US" sz="1200" dirty="0">
                <a:solidFill>
                  <a:srgbClr val="2D3E5F"/>
                </a:solidFill>
                <a:effectLst/>
                <a:latin typeface="Arial" panose="020B0604020202020204" pitchFamily="34" charset="0"/>
                <a:ea typeface="Times New Roman" panose="02020603050405020304" pitchFamily="18" charset="0"/>
              </a:rPr>
              <a:t>2. Birth and Death of the Prophet Muhammad, may Allah bless him and grant him peace.</a:t>
            </a:r>
            <a:endParaRPr lang="en-US" sz="1200" dirty="0">
              <a:effectLst/>
              <a:latin typeface="Times New Roman" panose="02020603050405020304" pitchFamily="18" charset="0"/>
              <a:ea typeface="Times New Roman" panose="02020603050405020304" pitchFamily="18" charset="0"/>
            </a:endParaRPr>
          </a:p>
          <a:p>
            <a:r>
              <a:rPr lang="en-US" sz="1200" dirty="0">
                <a:solidFill>
                  <a:srgbClr val="2D3E5F"/>
                </a:solidFill>
                <a:effectLst/>
                <a:latin typeface="Arial" panose="020B0604020202020204" pitchFamily="34" charset="0"/>
                <a:ea typeface="Times New Roman" panose="02020603050405020304" pitchFamily="18" charset="0"/>
              </a:rPr>
              <a:t>3. A form of death which will kill thousands of Muslims. (Understood to refer to the plague of </a:t>
            </a:r>
            <a:r>
              <a:rPr lang="en-US" sz="1200" dirty="0" err="1">
                <a:solidFill>
                  <a:srgbClr val="2D3E5F"/>
                </a:solidFill>
                <a:effectLst/>
                <a:latin typeface="Arial" panose="020B0604020202020204" pitchFamily="34" charset="0"/>
                <a:ea typeface="Times New Roman" panose="02020603050405020304" pitchFamily="18" charset="0"/>
              </a:rPr>
              <a:t>Amwas</a:t>
            </a:r>
            <a:r>
              <a:rPr lang="en-US" sz="1200" dirty="0">
                <a:solidFill>
                  <a:srgbClr val="2D3E5F"/>
                </a:solidFill>
                <a:effectLst/>
                <a:latin typeface="Arial" panose="020B0604020202020204" pitchFamily="34" charset="0"/>
                <a:ea typeface="Times New Roman" panose="02020603050405020304" pitchFamily="18" charset="0"/>
              </a:rPr>
              <a:t> during the caliphate of ‘Umar ibn al-Khattab.)</a:t>
            </a:r>
            <a:endParaRPr lang="en-US" sz="1200" dirty="0">
              <a:effectLst/>
              <a:latin typeface="Times New Roman" panose="02020603050405020304" pitchFamily="18" charset="0"/>
              <a:ea typeface="Times New Roman" panose="02020603050405020304" pitchFamily="18" charset="0"/>
            </a:endParaRPr>
          </a:p>
          <a:p>
            <a:r>
              <a:rPr lang="en-US" sz="1200" dirty="0">
                <a:solidFill>
                  <a:srgbClr val="2D3E5F"/>
                </a:solidFill>
                <a:effectLst/>
                <a:latin typeface="Arial" panose="020B0604020202020204" pitchFamily="34" charset="0"/>
                <a:ea typeface="Times New Roman" panose="02020603050405020304" pitchFamily="18" charset="0"/>
              </a:rPr>
              <a:t>4. A major fighting in Madinah </a:t>
            </a:r>
            <a:r>
              <a:rPr lang="en-US" sz="1200" dirty="0">
                <a:solidFill>
                  <a:srgbClr val="388E3C"/>
                </a:solidFill>
                <a:effectLst/>
                <a:latin typeface="Arial" panose="020B0604020202020204" pitchFamily="34" charset="0"/>
                <a:ea typeface="Times New Roman" panose="02020603050405020304" pitchFamily="18" charset="0"/>
              </a:rPr>
              <a:t>(understood to refer to the battle of al-Harrah during the caliphate of Yazid, 63 AH)</a:t>
            </a:r>
            <a:r>
              <a:rPr lang="en-US" sz="1200" dirty="0">
                <a:solidFill>
                  <a:srgbClr val="2D3E5F"/>
                </a:solidFill>
                <a:effectLst/>
                <a:latin typeface="Arial" panose="020B0604020202020204" pitchFamily="34"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a:p>
            <a:pPr>
              <a:spcAft>
                <a:spcPts val="750"/>
              </a:spcAft>
            </a:pPr>
            <a:r>
              <a:rPr lang="en-US" sz="1200" dirty="0">
                <a:solidFill>
                  <a:srgbClr val="2D3E5F"/>
                </a:solidFill>
                <a:effectLst/>
                <a:latin typeface="Arial" panose="020B0604020202020204" pitchFamily="34" charset="0"/>
                <a:ea typeface="Times New Roman" panose="02020603050405020304" pitchFamily="18" charset="0"/>
              </a:rPr>
              <a:t>5. The Muslim conquest of Jerusalem.</a:t>
            </a:r>
            <a:endParaRPr lang="en-US" sz="1200" dirty="0">
              <a:effectLst/>
              <a:latin typeface="Times New Roman" panose="02020603050405020304" pitchFamily="18" charset="0"/>
              <a:ea typeface="Times New Roman" panose="02020603050405020304" pitchFamily="18" charset="0"/>
            </a:endParaRPr>
          </a:p>
          <a:p>
            <a:pPr>
              <a:spcAft>
                <a:spcPts val="750"/>
              </a:spcAft>
            </a:pPr>
            <a:r>
              <a:rPr lang="en-US" sz="1200" dirty="0">
                <a:solidFill>
                  <a:srgbClr val="2D3E5F"/>
                </a:solidFill>
                <a:effectLst/>
                <a:latin typeface="Arial" panose="020B0604020202020204" pitchFamily="34" charset="0"/>
                <a:ea typeface="Times New Roman" panose="02020603050405020304" pitchFamily="18" charset="0"/>
              </a:rPr>
              <a:t>6. The Muslim conquest of Constantinople.</a:t>
            </a:r>
            <a:endParaRPr lang="en-US" sz="1200" dirty="0">
              <a:effectLst/>
              <a:latin typeface="Times New Roman" panose="02020603050405020304" pitchFamily="18" charset="0"/>
              <a:ea typeface="Times New Roman" panose="02020603050405020304" pitchFamily="18" charset="0"/>
            </a:endParaRPr>
          </a:p>
          <a:p>
            <a:pPr>
              <a:spcAft>
                <a:spcPts val="750"/>
              </a:spcAft>
            </a:pPr>
            <a:r>
              <a:rPr lang="en-US" sz="1200" dirty="0">
                <a:solidFill>
                  <a:srgbClr val="2D3E5F"/>
                </a:solidFill>
                <a:effectLst/>
                <a:latin typeface="Arial" panose="020B0604020202020204" pitchFamily="34" charset="0"/>
                <a:ea typeface="Times New Roman" panose="02020603050405020304" pitchFamily="18" charset="0"/>
              </a:rPr>
              <a:t>7. Two large groups of Muslims will fight in war.</a:t>
            </a:r>
            <a:endParaRPr lang="en-US" sz="1200" dirty="0">
              <a:effectLst/>
              <a:latin typeface="Times New Roman" panose="02020603050405020304" pitchFamily="18" charset="0"/>
              <a:ea typeface="Times New Roman" panose="02020603050405020304" pitchFamily="18" charset="0"/>
            </a:endParaRPr>
          </a:p>
          <a:p>
            <a:r>
              <a:rPr lang="en-US" sz="1200" dirty="0">
                <a:solidFill>
                  <a:srgbClr val="2D3E5F"/>
                </a:solidFill>
                <a:effectLst/>
                <a:latin typeface="Arial" panose="020B0604020202020204" pitchFamily="34" charset="0"/>
                <a:ea typeface="Times New Roman" panose="02020603050405020304" pitchFamily="18" charset="0"/>
              </a:rPr>
              <a:t>8. A war between the Muslims and a reddish people with small eyes, wearing sandals made of hair (understood to refer to the Mongol Tatar invasion of the Islamic lands.)</a:t>
            </a:r>
            <a:endParaRPr lang="en-US" sz="1200" dirty="0">
              <a:effectLst/>
              <a:latin typeface="Times New Roman" panose="02020603050405020304" pitchFamily="18" charset="0"/>
              <a:ea typeface="Times New Roman" panose="02020603050405020304" pitchFamily="18" charset="0"/>
            </a:endParaRPr>
          </a:p>
          <a:p>
            <a:r>
              <a:rPr lang="en-US" sz="1200" dirty="0">
                <a:solidFill>
                  <a:srgbClr val="2D3E5F"/>
                </a:solidFill>
                <a:effectLst/>
                <a:latin typeface="Arial" panose="020B0604020202020204" pitchFamily="34" charset="0"/>
                <a:ea typeface="Times New Roman" panose="02020603050405020304" pitchFamily="18" charset="0"/>
              </a:rPr>
              <a:t>9. A peace agreement between the Muslims and non-Muslims from the yellow race </a:t>
            </a:r>
            <a:r>
              <a:rPr lang="en-US" sz="1200" dirty="0">
                <a:solidFill>
                  <a:srgbClr val="388E3C"/>
                </a:solidFill>
                <a:effectLst/>
                <a:latin typeface="Arial" panose="020B0604020202020204" pitchFamily="34" charset="0"/>
                <a:ea typeface="Times New Roman" panose="02020603050405020304" pitchFamily="18" charset="0"/>
              </a:rPr>
              <a:t>(Chinese, Mongols, etc.)</a:t>
            </a:r>
            <a:endParaRPr lang="en-US" sz="1200" dirty="0">
              <a:effectLst/>
              <a:latin typeface="Times New Roman" panose="02020603050405020304" pitchFamily="18" charset="0"/>
              <a:ea typeface="Times New Roman" panose="02020603050405020304" pitchFamily="18" charset="0"/>
            </a:endParaRPr>
          </a:p>
          <a:p>
            <a:r>
              <a:rPr lang="en-US" sz="1200" dirty="0">
                <a:solidFill>
                  <a:srgbClr val="2D3E5F"/>
                </a:solidFill>
                <a:effectLst/>
                <a:latin typeface="Arial" panose="020B0604020202020204" pitchFamily="34" charset="0"/>
                <a:ea typeface="Times New Roman" panose="02020603050405020304" pitchFamily="18" charset="0"/>
              </a:rPr>
              <a:t>10. Thirty impostors </a:t>
            </a:r>
            <a:r>
              <a:rPr lang="en-US" sz="1200" dirty="0">
                <a:solidFill>
                  <a:srgbClr val="388E3C"/>
                </a:solidFill>
                <a:effectLst/>
                <a:latin typeface="Arial" panose="020B0604020202020204" pitchFamily="34" charset="0"/>
                <a:ea typeface="Times New Roman" panose="02020603050405020304" pitchFamily="18" charset="0"/>
              </a:rPr>
              <a:t>(dajjal)</a:t>
            </a:r>
            <a:r>
              <a:rPr lang="en-US" sz="1200" dirty="0">
                <a:solidFill>
                  <a:srgbClr val="2D3E5F"/>
                </a:solidFill>
                <a:effectLst/>
                <a:latin typeface="Arial" panose="020B0604020202020204" pitchFamily="34" charset="0"/>
                <a:ea typeface="Times New Roman" panose="02020603050405020304" pitchFamily="18" charset="0"/>
              </a:rPr>
              <a:t> will appear, each thinking he is a prophet.</a:t>
            </a:r>
            <a:endParaRPr lang="en-US" sz="1200" dirty="0">
              <a:effectLst/>
              <a:latin typeface="Times New Roman" panose="02020603050405020304" pitchFamily="18" charset="0"/>
              <a:ea typeface="Times New Roman" panose="02020603050405020304" pitchFamily="18" charset="0"/>
            </a:endParaRPr>
          </a:p>
          <a:p>
            <a:pPr>
              <a:spcAft>
                <a:spcPts val="750"/>
              </a:spcAft>
            </a:pPr>
            <a:r>
              <a:rPr lang="en-US" sz="1200" dirty="0">
                <a:solidFill>
                  <a:srgbClr val="2D3E5F"/>
                </a:solidFill>
                <a:effectLst/>
                <a:latin typeface="Arial" panose="020B0604020202020204" pitchFamily="34" charset="0"/>
                <a:ea typeface="Times New Roman" panose="02020603050405020304" pitchFamily="18" charset="0"/>
              </a:rPr>
              <a:t>Present?</a:t>
            </a:r>
            <a:endParaRPr lang="en-US" sz="1200" dirty="0">
              <a:effectLst/>
              <a:latin typeface="Times New Roman" panose="02020603050405020304" pitchFamily="18" charset="0"/>
              <a:ea typeface="Times New Roman" panose="02020603050405020304" pitchFamily="18" charset="0"/>
            </a:endParaRPr>
          </a:p>
          <a:p>
            <a:pPr>
              <a:spcAft>
                <a:spcPts val="750"/>
              </a:spcAft>
            </a:pPr>
            <a:r>
              <a:rPr lang="en-US" sz="1200" dirty="0">
                <a:solidFill>
                  <a:srgbClr val="2D3E5F"/>
                </a:solidFill>
                <a:effectLst/>
                <a:latin typeface="Arial" panose="020B0604020202020204" pitchFamily="34" charset="0"/>
                <a:ea typeface="Times New Roman" panose="02020603050405020304" pitchFamily="18" charset="0"/>
              </a:rPr>
              <a:t>11. Naked, destitute, barefoot shepherds will compete in building tall buildings.</a:t>
            </a:r>
            <a:endParaRPr lang="en-US" sz="1200" dirty="0">
              <a:effectLst/>
              <a:latin typeface="Times New Roman" panose="02020603050405020304" pitchFamily="18" charset="0"/>
              <a:ea typeface="Times New Roman" panose="02020603050405020304" pitchFamily="18" charset="0"/>
            </a:endParaRPr>
          </a:p>
          <a:p>
            <a:pPr>
              <a:spcAft>
                <a:spcPts val="750"/>
              </a:spcAft>
            </a:pPr>
            <a:r>
              <a:rPr lang="en-US" sz="1200" dirty="0">
                <a:solidFill>
                  <a:srgbClr val="2D3E5F"/>
                </a:solidFill>
                <a:effectLst/>
                <a:latin typeface="Arial" panose="020B0604020202020204" pitchFamily="34" charset="0"/>
                <a:ea typeface="Times New Roman" panose="02020603050405020304" pitchFamily="18" charset="0"/>
              </a:rPr>
              <a:t>12. The slave-woman will give birth to her master or mistress.</a:t>
            </a:r>
            <a:endParaRPr lang="en-US" sz="1200" dirty="0">
              <a:effectLst/>
              <a:latin typeface="Times New Roman" panose="02020603050405020304" pitchFamily="18" charset="0"/>
              <a:ea typeface="Times New Roman" panose="02020603050405020304" pitchFamily="18" charset="0"/>
            </a:endParaRPr>
          </a:p>
          <a:p>
            <a:r>
              <a:rPr lang="en-US" sz="1200" dirty="0">
                <a:solidFill>
                  <a:srgbClr val="2D3E5F"/>
                </a:solidFill>
                <a:effectLst/>
                <a:latin typeface="Arial" panose="020B0604020202020204" pitchFamily="34" charset="0"/>
                <a:ea typeface="Times New Roman" panose="02020603050405020304" pitchFamily="18" charset="0"/>
              </a:rPr>
              <a:t>13. A trial </a:t>
            </a:r>
            <a:r>
              <a:rPr lang="en-US" sz="1200" dirty="0">
                <a:solidFill>
                  <a:srgbClr val="388E3C"/>
                </a:solidFill>
                <a:effectLst/>
                <a:latin typeface="Arial" panose="020B0604020202020204" pitchFamily="34" charset="0"/>
                <a:ea typeface="Times New Roman" panose="02020603050405020304" pitchFamily="18" charset="0"/>
              </a:rPr>
              <a:t>(fitnah)</a:t>
            </a:r>
            <a:r>
              <a:rPr lang="en-US" sz="1200" dirty="0">
                <a:solidFill>
                  <a:srgbClr val="2D3E5F"/>
                </a:solidFill>
                <a:effectLst/>
                <a:latin typeface="Arial" panose="020B0604020202020204" pitchFamily="34" charset="0"/>
                <a:ea typeface="Times New Roman" panose="02020603050405020304" pitchFamily="18" charset="0"/>
              </a:rPr>
              <a:t> which will enter every Arab household.</a:t>
            </a:r>
            <a:endParaRPr lang="en-US" sz="1200" dirty="0">
              <a:effectLst/>
              <a:latin typeface="Times New Roman" panose="02020603050405020304" pitchFamily="18" charset="0"/>
              <a:ea typeface="Times New Roman" panose="02020603050405020304" pitchFamily="18" charset="0"/>
            </a:endParaRPr>
          </a:p>
          <a:p>
            <a:r>
              <a:rPr lang="en-US" sz="1200" dirty="0">
                <a:solidFill>
                  <a:srgbClr val="2D3E5F"/>
                </a:solidFill>
                <a:effectLst/>
                <a:latin typeface="Arial" panose="020B0604020202020204" pitchFamily="34" charset="0"/>
                <a:ea typeface="Times New Roman" panose="02020603050405020304" pitchFamily="18" charset="0"/>
              </a:rPr>
              <a:t>14. Knowledge will be taken away </a:t>
            </a:r>
            <a:r>
              <a:rPr lang="en-US" sz="1200" dirty="0">
                <a:solidFill>
                  <a:srgbClr val="388E3C"/>
                </a:solidFill>
                <a:effectLst/>
                <a:latin typeface="Arial" panose="020B0604020202020204" pitchFamily="34" charset="0"/>
                <a:ea typeface="Times New Roman" panose="02020603050405020304" pitchFamily="18" charset="0"/>
              </a:rPr>
              <a:t>(by the death of people of knowledge)</a:t>
            </a:r>
            <a:r>
              <a:rPr lang="en-US" sz="1200" dirty="0">
                <a:solidFill>
                  <a:srgbClr val="2D3E5F"/>
                </a:solidFill>
                <a:effectLst/>
                <a:latin typeface="Arial" panose="020B0604020202020204" pitchFamily="34" charset="0"/>
                <a:ea typeface="Times New Roman" panose="02020603050405020304" pitchFamily="18" charset="0"/>
              </a:rPr>
              <a:t>, and ignorance will prevail.</a:t>
            </a:r>
            <a:endParaRPr lang="en-US" sz="1200" dirty="0">
              <a:effectLst/>
              <a:latin typeface="Times New Roman" panose="02020603050405020304" pitchFamily="18" charset="0"/>
              <a:ea typeface="Times New Roman" panose="02020603050405020304" pitchFamily="18" charset="0"/>
            </a:endParaRPr>
          </a:p>
          <a:p>
            <a:r>
              <a:rPr lang="en-US" sz="1200" dirty="0">
                <a:solidFill>
                  <a:srgbClr val="2D3E5F"/>
                </a:solidFill>
                <a:effectLst/>
                <a:latin typeface="Arial" panose="020B0604020202020204" pitchFamily="34" charset="0"/>
                <a:ea typeface="Times New Roman" panose="02020603050405020304" pitchFamily="18" charset="0"/>
              </a:rPr>
              <a:t>15. Wine </a:t>
            </a:r>
            <a:r>
              <a:rPr lang="en-US" sz="1200" dirty="0">
                <a:solidFill>
                  <a:srgbClr val="388E3C"/>
                </a:solidFill>
                <a:effectLst/>
                <a:latin typeface="Arial" panose="020B0604020202020204" pitchFamily="34" charset="0"/>
                <a:ea typeface="Times New Roman" panose="02020603050405020304" pitchFamily="18" charset="0"/>
              </a:rPr>
              <a:t>(intoxicants, alcohol)</a:t>
            </a:r>
            <a:r>
              <a:rPr lang="en-US" sz="1200" dirty="0">
                <a:solidFill>
                  <a:srgbClr val="2D3E5F"/>
                </a:solidFill>
                <a:effectLst/>
                <a:latin typeface="Arial" panose="020B0604020202020204" pitchFamily="34" charset="0"/>
                <a:ea typeface="Times New Roman" panose="02020603050405020304" pitchFamily="18" charset="0"/>
              </a:rPr>
              <a:t> will be drunk in great quantities.</a:t>
            </a:r>
            <a:endParaRPr lang="en-US" sz="1200" dirty="0">
              <a:effectLst/>
              <a:latin typeface="Times New Roman" panose="02020603050405020304" pitchFamily="18" charset="0"/>
              <a:ea typeface="Times New Roman" panose="02020603050405020304" pitchFamily="18" charset="0"/>
            </a:endParaRPr>
          </a:p>
          <a:p>
            <a:pPr>
              <a:spcAft>
                <a:spcPts val="750"/>
              </a:spcAft>
            </a:pPr>
            <a:r>
              <a:rPr lang="en-US" sz="1200" dirty="0">
                <a:solidFill>
                  <a:srgbClr val="2D3E5F"/>
                </a:solidFill>
                <a:effectLst/>
                <a:latin typeface="Arial" panose="020B0604020202020204" pitchFamily="34" charset="0"/>
                <a:ea typeface="Times New Roman" panose="02020603050405020304" pitchFamily="18" charset="0"/>
              </a:rPr>
              <a:t>16. Illegal sexual intercourse will become widespread.</a:t>
            </a:r>
            <a:endParaRPr lang="en-US" sz="1200" dirty="0">
              <a:effectLst/>
              <a:latin typeface="Times New Roman" panose="02020603050405020304" pitchFamily="18" charset="0"/>
              <a:ea typeface="Times New Roman" panose="02020603050405020304" pitchFamily="18" charset="0"/>
            </a:endParaRPr>
          </a:p>
          <a:p>
            <a:pPr>
              <a:spcAft>
                <a:spcPts val="750"/>
              </a:spcAft>
            </a:pPr>
            <a:r>
              <a:rPr lang="en-US" sz="1200" dirty="0">
                <a:solidFill>
                  <a:srgbClr val="2D3E5F"/>
                </a:solidFill>
                <a:effectLst/>
                <a:latin typeface="Arial" panose="020B0604020202020204" pitchFamily="34" charset="0"/>
                <a:ea typeface="Times New Roman" panose="02020603050405020304" pitchFamily="18" charset="0"/>
              </a:rPr>
              <a:t>17. Earthquakes will increase.</a:t>
            </a:r>
            <a:endParaRPr lang="en-US" sz="1200" dirty="0">
              <a:effectLst/>
              <a:latin typeface="Times New Roman" panose="02020603050405020304" pitchFamily="18" charset="0"/>
              <a:ea typeface="Times New Roman" panose="02020603050405020304" pitchFamily="18" charset="0"/>
            </a:endParaRPr>
          </a:p>
          <a:p>
            <a:pPr>
              <a:spcAft>
                <a:spcPts val="750"/>
              </a:spcAft>
            </a:pPr>
            <a:r>
              <a:rPr lang="en-US" sz="1200" dirty="0">
                <a:solidFill>
                  <a:srgbClr val="2D3E5F"/>
                </a:solidFill>
                <a:effectLst/>
                <a:latin typeface="Arial" panose="020B0604020202020204" pitchFamily="34" charset="0"/>
                <a:ea typeface="Times New Roman" panose="02020603050405020304" pitchFamily="18" charset="0"/>
              </a:rPr>
              <a:t>18. Time will pass more quickly.</a:t>
            </a:r>
            <a:endParaRPr lang="en-US" sz="1200" dirty="0">
              <a:effectLst/>
              <a:latin typeface="Times New Roman" panose="02020603050405020304" pitchFamily="18" charset="0"/>
              <a:ea typeface="Times New Roman" panose="02020603050405020304" pitchFamily="18" charset="0"/>
            </a:endParaRPr>
          </a:p>
          <a:p>
            <a:r>
              <a:rPr lang="en-US" sz="1200" dirty="0">
                <a:solidFill>
                  <a:srgbClr val="2D3E5F"/>
                </a:solidFill>
                <a:effectLst/>
                <a:latin typeface="Arial" panose="020B0604020202020204" pitchFamily="34" charset="0"/>
                <a:ea typeface="Times New Roman" panose="02020603050405020304" pitchFamily="18" charset="0"/>
              </a:rPr>
              <a:t>19. Tribulations </a:t>
            </a:r>
            <a:r>
              <a:rPr lang="en-US" sz="1200" dirty="0">
                <a:solidFill>
                  <a:srgbClr val="388E3C"/>
                </a:solidFill>
                <a:effectLst/>
                <a:latin typeface="Arial" panose="020B0604020202020204" pitchFamily="34" charset="0"/>
                <a:ea typeface="Times New Roman" panose="02020603050405020304" pitchFamily="18" charset="0"/>
              </a:rPr>
              <a:t>(</a:t>
            </a:r>
            <a:r>
              <a:rPr lang="en-US" sz="1200" dirty="0" err="1">
                <a:solidFill>
                  <a:srgbClr val="388E3C"/>
                </a:solidFill>
                <a:effectLst/>
                <a:latin typeface="Arial" panose="020B0604020202020204" pitchFamily="34" charset="0"/>
                <a:ea typeface="Times New Roman" panose="02020603050405020304" pitchFamily="18" charset="0"/>
              </a:rPr>
              <a:t>fitan</a:t>
            </a:r>
            <a:r>
              <a:rPr lang="en-US" sz="1200" dirty="0">
                <a:solidFill>
                  <a:srgbClr val="388E3C"/>
                </a:solidFill>
                <a:effectLst/>
                <a:latin typeface="Arial" panose="020B0604020202020204" pitchFamily="34" charset="0"/>
                <a:ea typeface="Times New Roman" panose="02020603050405020304" pitchFamily="18" charset="0"/>
              </a:rPr>
              <a:t>)</a:t>
            </a:r>
            <a:r>
              <a:rPr lang="en-US" sz="1200" dirty="0">
                <a:solidFill>
                  <a:srgbClr val="2D3E5F"/>
                </a:solidFill>
                <a:effectLst/>
                <a:latin typeface="Arial" panose="020B0604020202020204" pitchFamily="34" charset="0"/>
                <a:ea typeface="Times New Roman" panose="02020603050405020304" pitchFamily="18" charset="0"/>
              </a:rPr>
              <a:t> will prevail.</a:t>
            </a:r>
            <a:endParaRPr lang="en-US" sz="1200" dirty="0">
              <a:effectLst/>
              <a:latin typeface="Times New Roman" panose="02020603050405020304" pitchFamily="18" charset="0"/>
              <a:ea typeface="Times New Roman" panose="02020603050405020304" pitchFamily="18" charset="0"/>
            </a:endParaRPr>
          </a:p>
          <a:p>
            <a:pPr>
              <a:spcAft>
                <a:spcPts val="750"/>
              </a:spcAft>
            </a:pPr>
            <a:r>
              <a:rPr lang="en-US" sz="1200" dirty="0">
                <a:solidFill>
                  <a:srgbClr val="2D3E5F"/>
                </a:solidFill>
                <a:effectLst/>
                <a:latin typeface="Arial" panose="020B0604020202020204" pitchFamily="34" charset="0"/>
                <a:ea typeface="Times New Roman" panose="02020603050405020304" pitchFamily="18" charset="0"/>
              </a:rPr>
              <a:t>20. Bloodshed will increase.</a:t>
            </a:r>
            <a:endParaRPr lang="en-US" sz="1200" dirty="0">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49AE0C57-1B70-A6FA-1CA8-C3CE362B31DF}"/>
              </a:ext>
            </a:extLst>
          </p:cNvPr>
          <p:cNvSpPr txBox="1"/>
          <p:nvPr/>
        </p:nvSpPr>
        <p:spPr>
          <a:xfrm>
            <a:off x="5902037" y="212133"/>
            <a:ext cx="6096000" cy="4052391"/>
          </a:xfrm>
          <a:prstGeom prst="rect">
            <a:avLst/>
          </a:prstGeom>
          <a:noFill/>
        </p:spPr>
        <p:txBody>
          <a:bodyPr wrap="square">
            <a:spAutoFit/>
          </a:bodyPr>
          <a:lstStyle/>
          <a:p>
            <a:pPr>
              <a:spcAft>
                <a:spcPts val="750"/>
              </a:spcAft>
            </a:pPr>
            <a:r>
              <a:rPr lang="en-US" sz="1200" dirty="0">
                <a:solidFill>
                  <a:srgbClr val="2D3E5F"/>
                </a:solidFill>
                <a:effectLst/>
                <a:latin typeface="Arial" panose="020B0604020202020204" pitchFamily="34" charset="0"/>
                <a:ea typeface="Times New Roman" panose="02020603050405020304" pitchFamily="18" charset="0"/>
              </a:rPr>
              <a:t>21. A man will pass by the grave of another and wish he was in the latter’s place.</a:t>
            </a:r>
            <a:endParaRPr lang="en-US" sz="1200" dirty="0">
              <a:effectLst/>
              <a:latin typeface="Times New Roman" panose="02020603050405020304" pitchFamily="18" charset="0"/>
              <a:ea typeface="Times New Roman" panose="02020603050405020304" pitchFamily="18" charset="0"/>
            </a:endParaRPr>
          </a:p>
          <a:p>
            <a:pPr>
              <a:spcAft>
                <a:spcPts val="750"/>
              </a:spcAft>
            </a:pPr>
            <a:r>
              <a:rPr lang="en-US" sz="1200" dirty="0">
                <a:solidFill>
                  <a:srgbClr val="2D3E5F"/>
                </a:solidFill>
                <a:effectLst/>
                <a:latin typeface="Arial" panose="020B0604020202020204" pitchFamily="34" charset="0"/>
                <a:ea typeface="Times New Roman" panose="02020603050405020304" pitchFamily="18" charset="0"/>
              </a:rPr>
              <a:t>22. Trustworthiness will be lost, i.e. when authority is given to those who do not deserve it.</a:t>
            </a:r>
            <a:endParaRPr lang="en-US" sz="1200" dirty="0">
              <a:effectLst/>
              <a:latin typeface="Times New Roman" panose="02020603050405020304" pitchFamily="18" charset="0"/>
              <a:ea typeface="Times New Roman" panose="02020603050405020304" pitchFamily="18" charset="0"/>
            </a:endParaRPr>
          </a:p>
          <a:p>
            <a:pPr>
              <a:spcAft>
                <a:spcPts val="750"/>
              </a:spcAft>
            </a:pPr>
            <a:r>
              <a:rPr lang="en-US" sz="1200" dirty="0">
                <a:solidFill>
                  <a:srgbClr val="2D3E5F"/>
                </a:solidFill>
                <a:effectLst/>
                <a:latin typeface="Arial" panose="020B0604020202020204" pitchFamily="34" charset="0"/>
                <a:ea typeface="Times New Roman" panose="02020603050405020304" pitchFamily="18" charset="0"/>
              </a:rPr>
              <a:t>23. People will gather for prayer, but will be unable to find an imam to lead them.</a:t>
            </a:r>
            <a:endParaRPr lang="en-US" sz="1200" dirty="0">
              <a:effectLst/>
              <a:latin typeface="Times New Roman" panose="02020603050405020304" pitchFamily="18" charset="0"/>
              <a:ea typeface="Times New Roman" panose="02020603050405020304" pitchFamily="18" charset="0"/>
            </a:endParaRPr>
          </a:p>
          <a:p>
            <a:pPr>
              <a:spcAft>
                <a:spcPts val="750"/>
              </a:spcAft>
            </a:pPr>
            <a:r>
              <a:rPr lang="en-US" sz="1200" dirty="0">
                <a:solidFill>
                  <a:srgbClr val="2D3E5F"/>
                </a:solidFill>
                <a:effectLst/>
                <a:latin typeface="Arial" panose="020B0604020202020204" pitchFamily="34" charset="0"/>
                <a:ea typeface="Times New Roman" panose="02020603050405020304" pitchFamily="18" charset="0"/>
              </a:rPr>
              <a:t>Future</a:t>
            </a:r>
            <a:endParaRPr lang="en-US" sz="1200" dirty="0">
              <a:effectLst/>
              <a:latin typeface="Times New Roman" panose="02020603050405020304" pitchFamily="18" charset="0"/>
              <a:ea typeface="Times New Roman" panose="02020603050405020304" pitchFamily="18" charset="0"/>
            </a:endParaRPr>
          </a:p>
          <a:p>
            <a:pPr>
              <a:spcAft>
                <a:spcPts val="750"/>
              </a:spcAft>
            </a:pPr>
            <a:r>
              <a:rPr lang="en-US" sz="1200" dirty="0">
                <a:solidFill>
                  <a:srgbClr val="2D3E5F"/>
                </a:solidFill>
                <a:effectLst/>
                <a:latin typeface="Arial" panose="020B0604020202020204" pitchFamily="34" charset="0"/>
                <a:ea typeface="Times New Roman" panose="02020603050405020304" pitchFamily="18" charset="0"/>
              </a:rPr>
              <a:t>24. The number of men will decrease, whilst the number of women will increase, until for every man there are 50 women.</a:t>
            </a:r>
            <a:endParaRPr lang="en-US" sz="1200" dirty="0">
              <a:effectLst/>
              <a:latin typeface="Times New Roman" panose="02020603050405020304" pitchFamily="18" charset="0"/>
              <a:ea typeface="Times New Roman" panose="02020603050405020304" pitchFamily="18" charset="0"/>
            </a:endParaRPr>
          </a:p>
          <a:p>
            <a:r>
              <a:rPr lang="en-US" sz="1200" dirty="0">
                <a:solidFill>
                  <a:srgbClr val="2D3E5F"/>
                </a:solidFill>
                <a:effectLst/>
                <a:latin typeface="Arial" panose="020B0604020202020204" pitchFamily="34" charset="0"/>
                <a:ea typeface="Times New Roman" panose="02020603050405020304" pitchFamily="18" charset="0"/>
              </a:rPr>
              <a:t>25. The Euphrates will reveal a treasure of gold, and many will die fighting over it, each one hoping to be the one who gains</a:t>
            </a:r>
            <a:br>
              <a:rPr lang="en-US" sz="1200" dirty="0">
                <a:solidFill>
                  <a:srgbClr val="2D3E5F"/>
                </a:solidFill>
                <a:effectLst/>
                <a:latin typeface="Arial" panose="020B0604020202020204" pitchFamily="34" charset="0"/>
                <a:ea typeface="Times New Roman" panose="02020603050405020304" pitchFamily="18" charset="0"/>
              </a:rPr>
            </a:br>
            <a:r>
              <a:rPr lang="en-US" sz="1200" dirty="0">
                <a:solidFill>
                  <a:srgbClr val="2D3E5F"/>
                </a:solidFill>
                <a:effectLst/>
                <a:latin typeface="Arial" panose="020B0604020202020204" pitchFamily="34" charset="0"/>
                <a:ea typeface="Times New Roman" panose="02020603050405020304" pitchFamily="18" charset="0"/>
              </a:rPr>
              <a:t>the treasure.</a:t>
            </a:r>
          </a:p>
          <a:p>
            <a:r>
              <a:rPr lang="en-US" sz="1200" dirty="0">
                <a:solidFill>
                  <a:srgbClr val="2D3E5F"/>
                </a:solidFill>
                <a:effectLst/>
                <a:latin typeface="Arial" panose="020B0604020202020204" pitchFamily="34" charset="0"/>
                <a:ea typeface="Times New Roman" panose="02020603050405020304" pitchFamily="18" charset="0"/>
              </a:rPr>
              <a:t>26. The Romans </a:t>
            </a:r>
            <a:r>
              <a:rPr lang="en-US" sz="1200" dirty="0">
                <a:solidFill>
                  <a:srgbClr val="388E3C"/>
                </a:solidFill>
                <a:effectLst/>
                <a:latin typeface="Arial" panose="020B0604020202020204" pitchFamily="34" charset="0"/>
                <a:ea typeface="Times New Roman" panose="02020603050405020304" pitchFamily="18" charset="0"/>
              </a:rPr>
              <a:t>(Europeans)</a:t>
            </a:r>
            <a:r>
              <a:rPr lang="en-US" sz="1200" dirty="0">
                <a:solidFill>
                  <a:srgbClr val="2D3E5F"/>
                </a:solidFill>
                <a:effectLst/>
                <a:latin typeface="Arial" panose="020B0604020202020204" pitchFamily="34" charset="0"/>
                <a:ea typeface="Times New Roman" panose="02020603050405020304" pitchFamily="18" charset="0"/>
              </a:rPr>
              <a:t> will come to a place called </a:t>
            </a:r>
            <a:r>
              <a:rPr lang="en-US" sz="1200" dirty="0" err="1">
                <a:solidFill>
                  <a:srgbClr val="2D3E5F"/>
                </a:solidFill>
                <a:effectLst/>
                <a:latin typeface="Arial" panose="020B0604020202020204" pitchFamily="34" charset="0"/>
                <a:ea typeface="Times New Roman" panose="02020603050405020304" pitchFamily="18" charset="0"/>
              </a:rPr>
              <a:t>A’maq</a:t>
            </a:r>
            <a:r>
              <a:rPr lang="en-US" sz="1200" dirty="0">
                <a:solidFill>
                  <a:srgbClr val="2D3E5F"/>
                </a:solidFill>
                <a:effectLst/>
                <a:latin typeface="Arial" panose="020B0604020202020204" pitchFamily="34" charset="0"/>
                <a:ea typeface="Times New Roman" panose="02020603050405020304" pitchFamily="18" charset="0"/>
              </a:rPr>
              <a:t> or </a:t>
            </a:r>
            <a:r>
              <a:rPr lang="en-US" sz="1200" dirty="0" err="1">
                <a:solidFill>
                  <a:srgbClr val="2D3E5F"/>
                </a:solidFill>
                <a:effectLst/>
                <a:latin typeface="Arial" panose="020B0604020202020204" pitchFamily="34" charset="0"/>
                <a:ea typeface="Times New Roman" panose="02020603050405020304" pitchFamily="18" charset="0"/>
              </a:rPr>
              <a:t>Wabiq</a:t>
            </a:r>
            <a:r>
              <a:rPr lang="en-US" sz="1200" dirty="0">
                <a:solidFill>
                  <a:srgbClr val="2D3E5F"/>
                </a:solidFill>
                <a:effectLst/>
                <a:latin typeface="Arial" panose="020B0604020202020204" pitchFamily="34" charset="0"/>
                <a:ea typeface="Times New Roman" panose="02020603050405020304" pitchFamily="18" charset="0"/>
              </a:rPr>
              <a:t>, and an army of the best people will go forth from Madinah to face them.</a:t>
            </a:r>
            <a:endParaRPr lang="en-US" sz="1200" dirty="0">
              <a:effectLst/>
              <a:latin typeface="Times New Roman" panose="02020603050405020304" pitchFamily="18" charset="0"/>
              <a:ea typeface="Times New Roman" panose="02020603050405020304" pitchFamily="18" charset="0"/>
            </a:endParaRPr>
          </a:p>
          <a:p>
            <a:pPr>
              <a:spcAft>
                <a:spcPts val="750"/>
              </a:spcAft>
            </a:pPr>
            <a:r>
              <a:rPr lang="en-US" sz="1200" dirty="0">
                <a:solidFill>
                  <a:srgbClr val="2D3E5F"/>
                </a:solidFill>
                <a:effectLst/>
                <a:latin typeface="Arial" panose="020B0604020202020204" pitchFamily="34" charset="0"/>
                <a:ea typeface="Times New Roman" panose="02020603050405020304" pitchFamily="18" charset="0"/>
              </a:rPr>
              <a:t>27. The Muslim conquest of Rome.</a:t>
            </a:r>
            <a:endParaRPr lang="en-US" sz="1200" dirty="0">
              <a:effectLst/>
              <a:latin typeface="Times New Roman" panose="02020603050405020304" pitchFamily="18" charset="0"/>
              <a:ea typeface="Times New Roman" panose="02020603050405020304" pitchFamily="18" charset="0"/>
            </a:endParaRPr>
          </a:p>
          <a:p>
            <a:r>
              <a:rPr lang="en-US" sz="1200" dirty="0">
                <a:solidFill>
                  <a:srgbClr val="2D3E5F"/>
                </a:solidFill>
                <a:effectLst/>
                <a:latin typeface="Arial" panose="020B0604020202020204" pitchFamily="34" charset="0"/>
                <a:ea typeface="Times New Roman" panose="02020603050405020304" pitchFamily="18" charset="0"/>
              </a:rPr>
              <a:t>28. The Mahdi </a:t>
            </a:r>
            <a:r>
              <a:rPr lang="en-US" sz="1200" dirty="0">
                <a:solidFill>
                  <a:srgbClr val="388E3C"/>
                </a:solidFill>
                <a:effectLst/>
                <a:latin typeface="Arial" panose="020B0604020202020204" pitchFamily="34" charset="0"/>
                <a:ea typeface="Times New Roman" panose="02020603050405020304" pitchFamily="18" charset="0"/>
              </a:rPr>
              <a:t>(guided one)</a:t>
            </a:r>
            <a:r>
              <a:rPr lang="en-US" sz="1200" dirty="0">
                <a:solidFill>
                  <a:srgbClr val="2D3E5F"/>
                </a:solidFill>
                <a:effectLst/>
                <a:latin typeface="Arial" panose="020B0604020202020204" pitchFamily="34" charset="0"/>
                <a:ea typeface="Times New Roman" panose="02020603050405020304" pitchFamily="18" charset="0"/>
              </a:rPr>
              <a:t> will appear, and be the Imam of the Muslims.</a:t>
            </a:r>
            <a:endParaRPr lang="en-US" sz="1200" dirty="0">
              <a:effectLst/>
              <a:latin typeface="Times New Roman" panose="02020603050405020304" pitchFamily="18" charset="0"/>
              <a:ea typeface="Times New Roman" panose="02020603050405020304" pitchFamily="18" charset="0"/>
            </a:endParaRPr>
          </a:p>
          <a:p>
            <a:pPr>
              <a:spcAft>
                <a:spcPts val="750"/>
              </a:spcAft>
            </a:pPr>
            <a:r>
              <a:rPr lang="en-US" sz="1200" dirty="0">
                <a:solidFill>
                  <a:srgbClr val="2D3E5F"/>
                </a:solidFill>
                <a:effectLst/>
                <a:latin typeface="Arial" panose="020B0604020202020204" pitchFamily="34" charset="0"/>
                <a:ea typeface="Times New Roman" panose="02020603050405020304" pitchFamily="18" charset="0"/>
              </a:rPr>
              <a:t>29. Jesus Christ will descend in Damascus, and pray behind the Mahdi.</a:t>
            </a:r>
            <a:endParaRPr lang="en-US" sz="1200" dirty="0">
              <a:effectLst/>
              <a:latin typeface="Times New Roman" panose="02020603050405020304" pitchFamily="18" charset="0"/>
              <a:ea typeface="Times New Roman" panose="02020603050405020304" pitchFamily="18" charset="0"/>
            </a:endParaRPr>
          </a:p>
          <a:p>
            <a:pPr>
              <a:spcAft>
                <a:spcPts val="750"/>
              </a:spcAft>
            </a:pPr>
            <a:r>
              <a:rPr lang="en-US" sz="1200" dirty="0">
                <a:solidFill>
                  <a:srgbClr val="2D3E5F"/>
                </a:solidFill>
                <a:effectLst/>
                <a:latin typeface="Arial" panose="020B0604020202020204" pitchFamily="34" charset="0"/>
                <a:ea typeface="Times New Roman" panose="02020603050405020304" pitchFamily="18" charset="0"/>
              </a:rPr>
              <a:t>30. Jesus will break the cross and kill the swine, i.e. destroy the false </a:t>
            </a:r>
            <a:r>
              <a:rPr lang="en-US" sz="1200" dirty="0" err="1">
                <a:solidFill>
                  <a:srgbClr val="2D3E5F"/>
                </a:solidFill>
                <a:effectLst/>
                <a:latin typeface="Arial" panose="020B0604020202020204" pitchFamily="34" charset="0"/>
                <a:ea typeface="Times New Roman" panose="02020603050405020304" pitchFamily="18" charset="0"/>
              </a:rPr>
              <a:t>christianity</a:t>
            </a:r>
            <a:r>
              <a:rPr lang="en-US" sz="1200" dirty="0">
                <a:solidFill>
                  <a:srgbClr val="2D3E5F"/>
                </a:solidFill>
                <a:effectLst/>
                <a:latin typeface="Arial" panose="020B0604020202020204" pitchFamily="34"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a:p>
            <a:endParaRPr lang="en-US" sz="1200" dirty="0">
              <a:effectLs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id="{541E4BDF-F343-EED8-F433-4E3B0058CF3E}"/>
              </a:ext>
            </a:extLst>
          </p:cNvPr>
          <p:cNvSpPr txBox="1"/>
          <p:nvPr/>
        </p:nvSpPr>
        <p:spPr>
          <a:xfrm>
            <a:off x="6096000" y="4447311"/>
            <a:ext cx="3810000" cy="1446550"/>
          </a:xfrm>
          <a:prstGeom prst="rect">
            <a:avLst/>
          </a:prstGeom>
          <a:noFill/>
        </p:spPr>
        <p:txBody>
          <a:bodyPr wrap="square" rtlCol="0">
            <a:spAutoFit/>
          </a:bodyPr>
          <a:lstStyle/>
          <a:p>
            <a:r>
              <a:rPr lang="en-US" sz="4400" dirty="0"/>
              <a:t>50 Signs of the End Times</a:t>
            </a:r>
          </a:p>
        </p:txBody>
      </p:sp>
    </p:spTree>
    <p:extLst>
      <p:ext uri="{BB962C8B-B14F-4D97-AF65-F5344CB8AC3E}">
        <p14:creationId xmlns:p14="http://schemas.microsoft.com/office/powerpoint/2010/main" val="39185600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4A78DDF-363E-BD05-C809-1BFA231A8480}"/>
              </a:ext>
            </a:extLst>
          </p:cNvPr>
          <p:cNvSpPr>
            <a:spLocks noGrp="1"/>
          </p:cNvSpPr>
          <p:nvPr>
            <p:ph type="ftr" sz="quarter" idx="11"/>
          </p:nvPr>
        </p:nvSpPr>
        <p:spPr/>
        <p:txBody>
          <a:bodyPr/>
          <a:lstStyle/>
          <a:p>
            <a:r>
              <a:rPr lang="en-GB" sz="700"/>
              <a:t>This presentation was researched and compiled by:</a:t>
            </a:r>
            <a:br>
              <a:rPr lang="en-GB" sz="800"/>
            </a:br>
            <a:r>
              <a:rPr lang="en-GB"/>
              <a:t>MONEEB MINHAS</a:t>
            </a:r>
            <a:endParaRPr lang="en-GB" dirty="0"/>
          </a:p>
        </p:txBody>
      </p:sp>
      <p:sp>
        <p:nvSpPr>
          <p:cNvPr id="5" name="Slide Number Placeholder 4">
            <a:extLst>
              <a:ext uri="{FF2B5EF4-FFF2-40B4-BE49-F238E27FC236}">
                <a16:creationId xmlns:a16="http://schemas.microsoft.com/office/drawing/2014/main" id="{6EE907E5-9FEE-4597-23B1-7ED7C478FF73}"/>
              </a:ext>
            </a:extLst>
          </p:cNvPr>
          <p:cNvSpPr>
            <a:spLocks noGrp="1"/>
          </p:cNvSpPr>
          <p:nvPr>
            <p:ph type="sldNum" sz="quarter" idx="12"/>
          </p:nvPr>
        </p:nvSpPr>
        <p:spPr/>
        <p:txBody>
          <a:bodyPr/>
          <a:lstStyle/>
          <a:p>
            <a:fld id="{9C34C810-059C-4551-8D0F-61E3E79FC1CC}" type="slidenum">
              <a:rPr lang="en-GB" smtClean="0"/>
              <a:t>23</a:t>
            </a:fld>
            <a:endParaRPr lang="en-GB"/>
          </a:p>
        </p:txBody>
      </p:sp>
      <p:sp>
        <p:nvSpPr>
          <p:cNvPr id="7" name="TextBox 6">
            <a:extLst>
              <a:ext uri="{FF2B5EF4-FFF2-40B4-BE49-F238E27FC236}">
                <a16:creationId xmlns:a16="http://schemas.microsoft.com/office/drawing/2014/main" id="{F73F9370-0EED-FFA4-A392-275D6601AF99}"/>
              </a:ext>
            </a:extLst>
          </p:cNvPr>
          <p:cNvSpPr txBox="1"/>
          <p:nvPr/>
        </p:nvSpPr>
        <p:spPr>
          <a:xfrm>
            <a:off x="547254" y="365125"/>
            <a:ext cx="5320146" cy="5899051"/>
          </a:xfrm>
          <a:prstGeom prst="rect">
            <a:avLst/>
          </a:prstGeom>
          <a:noFill/>
        </p:spPr>
        <p:txBody>
          <a:bodyPr wrap="square">
            <a:spAutoFit/>
          </a:bodyPr>
          <a:lstStyle/>
          <a:p>
            <a:r>
              <a:rPr lang="en-US" sz="1200" dirty="0">
                <a:solidFill>
                  <a:srgbClr val="2D3E5F"/>
                </a:solidFill>
                <a:effectLst/>
                <a:latin typeface="Arial" panose="020B0604020202020204" pitchFamily="34" charset="0"/>
                <a:ea typeface="Times New Roman" panose="02020603050405020304" pitchFamily="18" charset="0"/>
              </a:rPr>
              <a:t>31. The Antichrist </a:t>
            </a:r>
            <a:r>
              <a:rPr lang="en-US" sz="1200" dirty="0">
                <a:solidFill>
                  <a:srgbClr val="388E3C"/>
                </a:solidFill>
                <a:effectLst/>
                <a:latin typeface="Arial" panose="020B0604020202020204" pitchFamily="34" charset="0"/>
                <a:ea typeface="Times New Roman" panose="02020603050405020304" pitchFamily="18" charset="0"/>
              </a:rPr>
              <a:t>(al-</a:t>
            </a:r>
            <a:r>
              <a:rPr lang="en-US" sz="1200" dirty="0" err="1">
                <a:solidFill>
                  <a:srgbClr val="388E3C"/>
                </a:solidFill>
                <a:effectLst/>
                <a:latin typeface="Arial" panose="020B0604020202020204" pitchFamily="34" charset="0"/>
                <a:ea typeface="Times New Roman" panose="02020603050405020304" pitchFamily="18" charset="0"/>
              </a:rPr>
              <a:t>masih</a:t>
            </a:r>
            <a:r>
              <a:rPr lang="en-US" sz="1200" dirty="0">
                <a:solidFill>
                  <a:srgbClr val="388E3C"/>
                </a:solidFill>
                <a:effectLst/>
                <a:latin typeface="Arial" panose="020B0604020202020204" pitchFamily="34" charset="0"/>
                <a:ea typeface="Times New Roman" panose="02020603050405020304" pitchFamily="18" charset="0"/>
              </a:rPr>
              <a:t> al-dajjal, the false </a:t>
            </a:r>
            <a:r>
              <a:rPr lang="en-US" sz="1200" dirty="0" err="1">
                <a:solidFill>
                  <a:srgbClr val="388E3C"/>
                </a:solidFill>
                <a:effectLst/>
                <a:latin typeface="Arial" panose="020B0604020202020204" pitchFamily="34" charset="0"/>
                <a:ea typeface="Times New Roman" panose="02020603050405020304" pitchFamily="18" charset="0"/>
              </a:rPr>
              <a:t>christ</a:t>
            </a:r>
            <a:r>
              <a:rPr lang="en-US" sz="1200" dirty="0">
                <a:solidFill>
                  <a:srgbClr val="388E3C"/>
                </a:solidFill>
                <a:effectLst/>
                <a:latin typeface="Arial" panose="020B0604020202020204" pitchFamily="34" charset="0"/>
                <a:ea typeface="Times New Roman" panose="02020603050405020304" pitchFamily="18" charset="0"/>
              </a:rPr>
              <a:t>)</a:t>
            </a:r>
            <a:r>
              <a:rPr lang="en-US" sz="1200" dirty="0">
                <a:solidFill>
                  <a:srgbClr val="2D3E5F"/>
                </a:solidFill>
                <a:effectLst/>
                <a:latin typeface="Arial" panose="020B0604020202020204" pitchFamily="34" charset="0"/>
                <a:ea typeface="Times New Roman" panose="02020603050405020304" pitchFamily="18" charset="0"/>
              </a:rPr>
              <a:t> will appear, with all his tools of deception, and be an immense trial. He will be followed by 70,000 Jews from Isfahan </a:t>
            </a:r>
            <a:r>
              <a:rPr lang="en-US" sz="1200" dirty="0">
                <a:solidFill>
                  <a:srgbClr val="388E3C"/>
                </a:solidFill>
                <a:effectLst/>
                <a:latin typeface="Arial" panose="020B0604020202020204" pitchFamily="34" charset="0"/>
                <a:ea typeface="Times New Roman" panose="02020603050405020304" pitchFamily="18" charset="0"/>
              </a:rPr>
              <a:t>(present-day Iran)</a:t>
            </a:r>
            <a:r>
              <a:rPr lang="en-US" sz="1200" dirty="0">
                <a:solidFill>
                  <a:srgbClr val="2D3E5F"/>
                </a:solidFill>
                <a:effectLst/>
                <a:latin typeface="Arial" panose="020B0604020202020204" pitchFamily="34"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a:p>
            <a:r>
              <a:rPr lang="en-US" sz="1200" dirty="0">
                <a:solidFill>
                  <a:srgbClr val="2D3E5F"/>
                </a:solidFill>
                <a:effectLst/>
                <a:latin typeface="Arial" panose="020B0604020202020204" pitchFamily="34" charset="0"/>
                <a:ea typeface="Times New Roman" panose="02020603050405020304" pitchFamily="18" charset="0"/>
              </a:rPr>
              <a:t>32. The appearance of </a:t>
            </a:r>
            <a:r>
              <a:rPr lang="en-US" sz="1200" dirty="0" err="1">
                <a:solidFill>
                  <a:srgbClr val="2D3E5F"/>
                </a:solidFill>
                <a:effectLst/>
                <a:latin typeface="Arial" panose="020B0604020202020204" pitchFamily="34" charset="0"/>
                <a:ea typeface="Times New Roman" panose="02020603050405020304" pitchFamily="18" charset="0"/>
              </a:rPr>
              <a:t>Ya’juj</a:t>
            </a:r>
            <a:r>
              <a:rPr lang="en-US" sz="1200" dirty="0">
                <a:solidFill>
                  <a:srgbClr val="2D3E5F"/>
                </a:solidFill>
                <a:effectLst/>
                <a:latin typeface="Arial" panose="020B0604020202020204" pitchFamily="34" charset="0"/>
                <a:ea typeface="Times New Roman" panose="02020603050405020304" pitchFamily="18" charset="0"/>
              </a:rPr>
              <a:t> and </a:t>
            </a:r>
            <a:r>
              <a:rPr lang="en-US" sz="1200" dirty="0" err="1">
                <a:solidFill>
                  <a:srgbClr val="2D3E5F"/>
                </a:solidFill>
                <a:effectLst/>
                <a:latin typeface="Arial" panose="020B0604020202020204" pitchFamily="34" charset="0"/>
                <a:ea typeface="Times New Roman" panose="02020603050405020304" pitchFamily="18" charset="0"/>
              </a:rPr>
              <a:t>Ma’juj</a:t>
            </a:r>
            <a:r>
              <a:rPr lang="en-US" sz="1200" dirty="0">
                <a:solidFill>
                  <a:srgbClr val="2D3E5F"/>
                </a:solidFill>
                <a:effectLst/>
                <a:latin typeface="Arial" panose="020B0604020202020204" pitchFamily="34" charset="0"/>
                <a:ea typeface="Times New Roman" panose="02020603050405020304" pitchFamily="18" charset="0"/>
              </a:rPr>
              <a:t> </a:t>
            </a:r>
            <a:r>
              <a:rPr lang="en-US" sz="1200" dirty="0">
                <a:solidFill>
                  <a:srgbClr val="388E3C"/>
                </a:solidFill>
                <a:effectLst/>
                <a:latin typeface="Arial" panose="020B0604020202020204" pitchFamily="34" charset="0"/>
                <a:ea typeface="Times New Roman" panose="02020603050405020304" pitchFamily="18" charset="0"/>
              </a:rPr>
              <a:t>(Gog and Magog)</a:t>
            </a:r>
            <a:r>
              <a:rPr lang="en-US" sz="1200" dirty="0">
                <a:solidFill>
                  <a:srgbClr val="2D3E5F"/>
                </a:solidFill>
                <a:effectLst/>
                <a:latin typeface="Arial" panose="020B0604020202020204" pitchFamily="34" charset="0"/>
                <a:ea typeface="Times New Roman" panose="02020603050405020304" pitchFamily="18" charset="0"/>
              </a:rPr>
              <a:t>, and the associated tribulations.</a:t>
            </a:r>
            <a:endParaRPr lang="en-US" sz="1200" dirty="0">
              <a:effectLst/>
              <a:latin typeface="Times New Roman" panose="02020603050405020304" pitchFamily="18" charset="0"/>
              <a:ea typeface="Times New Roman" panose="02020603050405020304" pitchFamily="18" charset="0"/>
            </a:endParaRPr>
          </a:p>
          <a:p>
            <a:pPr>
              <a:spcAft>
                <a:spcPts val="750"/>
              </a:spcAft>
            </a:pPr>
            <a:r>
              <a:rPr lang="en-US" sz="1200" dirty="0">
                <a:solidFill>
                  <a:srgbClr val="2D3E5F"/>
                </a:solidFill>
                <a:effectLst/>
                <a:latin typeface="Arial" panose="020B0604020202020204" pitchFamily="34" charset="0"/>
                <a:ea typeface="Times New Roman" panose="02020603050405020304" pitchFamily="18" charset="0"/>
              </a:rPr>
              <a:t>33. The emergence of the Beast from the Earth, carrying the Staff of Moses and the Seal of Solomon, who will speak to the people, telling them they did not believe with certainty in the Divine Signs.</a:t>
            </a:r>
            <a:endParaRPr lang="en-US" sz="1200" dirty="0">
              <a:effectLst/>
              <a:latin typeface="Times New Roman" panose="02020603050405020304" pitchFamily="18" charset="0"/>
              <a:ea typeface="Times New Roman" panose="02020603050405020304" pitchFamily="18" charset="0"/>
            </a:endParaRPr>
          </a:p>
          <a:p>
            <a:r>
              <a:rPr lang="en-US" sz="1200" dirty="0">
                <a:solidFill>
                  <a:srgbClr val="2D3E5F"/>
                </a:solidFill>
                <a:effectLst/>
                <a:latin typeface="Arial" panose="020B0604020202020204" pitchFamily="34" charset="0"/>
                <a:ea typeface="Times New Roman" panose="02020603050405020304" pitchFamily="18" charset="0"/>
              </a:rPr>
              <a:t>34. A major war between the Muslims </a:t>
            </a:r>
            <a:r>
              <a:rPr lang="en-US" sz="1200" dirty="0">
                <a:solidFill>
                  <a:srgbClr val="388E3C"/>
                </a:solidFill>
                <a:effectLst/>
                <a:latin typeface="Arial" panose="020B0604020202020204" pitchFamily="34" charset="0"/>
                <a:ea typeface="Times New Roman" panose="02020603050405020304" pitchFamily="18" charset="0"/>
              </a:rPr>
              <a:t>(including Jews and Christians who truly believe in Jesus after his return)</a:t>
            </a:r>
            <a:r>
              <a:rPr lang="en-US" sz="1200" dirty="0">
                <a:solidFill>
                  <a:srgbClr val="2D3E5F"/>
                </a:solidFill>
                <a:effectLst/>
                <a:latin typeface="Arial" panose="020B0604020202020204" pitchFamily="34" charset="0"/>
                <a:ea typeface="Times New Roman" panose="02020603050405020304" pitchFamily="18" charset="0"/>
              </a:rPr>
              <a:t> led by the Imam Mahdi, and the Jews plus other non-Muslims led by the Antichrist.</a:t>
            </a:r>
            <a:endParaRPr lang="en-US" sz="1200" dirty="0">
              <a:effectLst/>
              <a:latin typeface="Times New Roman" panose="02020603050405020304" pitchFamily="18" charset="0"/>
              <a:ea typeface="Times New Roman" panose="02020603050405020304" pitchFamily="18" charset="0"/>
            </a:endParaRPr>
          </a:p>
          <a:p>
            <a:r>
              <a:rPr lang="en-US" sz="1200" dirty="0">
                <a:solidFill>
                  <a:srgbClr val="2D3E5F"/>
                </a:solidFill>
                <a:effectLst/>
                <a:latin typeface="Arial" panose="020B0604020202020204" pitchFamily="34" charset="0"/>
                <a:ea typeface="Times New Roman" panose="02020603050405020304" pitchFamily="18" charset="0"/>
              </a:rPr>
              <a:t>35. Jesus will kill the Antichrist at the gate of </a:t>
            </a:r>
            <a:r>
              <a:rPr lang="en-US" sz="1200" dirty="0" err="1">
                <a:solidFill>
                  <a:srgbClr val="2D3E5F"/>
                </a:solidFill>
                <a:effectLst/>
                <a:latin typeface="Arial" panose="020B0604020202020204" pitchFamily="34" charset="0"/>
                <a:ea typeface="Times New Roman" panose="02020603050405020304" pitchFamily="18" charset="0"/>
              </a:rPr>
              <a:t>Ludd</a:t>
            </a:r>
            <a:r>
              <a:rPr lang="en-US" sz="1200" dirty="0">
                <a:solidFill>
                  <a:srgbClr val="2D3E5F"/>
                </a:solidFill>
                <a:effectLst/>
                <a:latin typeface="Arial" panose="020B0604020202020204" pitchFamily="34" charset="0"/>
                <a:ea typeface="Times New Roman" panose="02020603050405020304" pitchFamily="18" charset="0"/>
              </a:rPr>
              <a:t> </a:t>
            </a:r>
            <a:r>
              <a:rPr lang="en-US" sz="1200" dirty="0">
                <a:solidFill>
                  <a:srgbClr val="388E3C"/>
                </a:solidFill>
                <a:effectLst/>
                <a:latin typeface="Arial" panose="020B0604020202020204" pitchFamily="34" charset="0"/>
                <a:ea typeface="Times New Roman" panose="02020603050405020304" pitchFamily="18" charset="0"/>
              </a:rPr>
              <a:t>(Lod in present-day Israel, site of an airport and a major Israeli military base)</a:t>
            </a:r>
            <a:r>
              <a:rPr lang="en-US" sz="1200" dirty="0">
                <a:solidFill>
                  <a:srgbClr val="2D3E5F"/>
                </a:solidFill>
                <a:effectLst/>
                <a:latin typeface="Arial" panose="020B0604020202020204" pitchFamily="34"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a:p>
            <a:pPr>
              <a:spcAft>
                <a:spcPts val="750"/>
              </a:spcAft>
            </a:pPr>
            <a:r>
              <a:rPr lang="en-US" sz="1200" dirty="0">
                <a:solidFill>
                  <a:srgbClr val="2D3E5F"/>
                </a:solidFill>
                <a:effectLst/>
                <a:latin typeface="Arial" panose="020B0604020202020204" pitchFamily="34" charset="0"/>
                <a:ea typeface="Times New Roman" panose="02020603050405020304" pitchFamily="18" charset="0"/>
              </a:rPr>
              <a:t>36. A time of great peace and serenity during and after the remaining lifetime of Jesus.</a:t>
            </a:r>
            <a:endParaRPr lang="en-US" sz="1200" dirty="0">
              <a:effectLst/>
              <a:latin typeface="Times New Roman" panose="02020603050405020304" pitchFamily="18" charset="0"/>
              <a:ea typeface="Times New Roman" panose="02020603050405020304" pitchFamily="18" charset="0"/>
            </a:endParaRPr>
          </a:p>
          <a:p>
            <a:pPr>
              <a:spcAft>
                <a:spcPts val="750"/>
              </a:spcAft>
            </a:pPr>
            <a:r>
              <a:rPr lang="en-US" sz="1200" dirty="0">
                <a:solidFill>
                  <a:srgbClr val="2D3E5F"/>
                </a:solidFill>
                <a:effectLst/>
                <a:latin typeface="Arial" panose="020B0604020202020204" pitchFamily="34" charset="0"/>
                <a:ea typeface="Times New Roman" panose="02020603050405020304" pitchFamily="18" charset="0"/>
              </a:rPr>
              <a:t>37. Wealth will come so abundant that it will become difficult to find someone to accept charity.</a:t>
            </a:r>
            <a:endParaRPr lang="en-US" sz="1200" dirty="0">
              <a:effectLst/>
              <a:latin typeface="Times New Roman" panose="02020603050405020304" pitchFamily="18" charset="0"/>
              <a:ea typeface="Times New Roman" panose="02020603050405020304" pitchFamily="18" charset="0"/>
            </a:endParaRPr>
          </a:p>
          <a:p>
            <a:pPr>
              <a:spcAft>
                <a:spcPts val="750"/>
              </a:spcAft>
            </a:pPr>
            <a:r>
              <a:rPr lang="en-US" sz="1200" dirty="0">
                <a:solidFill>
                  <a:srgbClr val="2D3E5F"/>
                </a:solidFill>
                <a:effectLst/>
                <a:latin typeface="Arial" panose="020B0604020202020204" pitchFamily="34" charset="0"/>
                <a:ea typeface="Times New Roman" panose="02020603050405020304" pitchFamily="18" charset="0"/>
              </a:rPr>
              <a:t>38. Arabia will become a land of gardens and rivers.</a:t>
            </a:r>
            <a:endParaRPr lang="en-US" sz="1200" dirty="0">
              <a:effectLst/>
              <a:latin typeface="Times New Roman" panose="02020603050405020304" pitchFamily="18" charset="0"/>
              <a:ea typeface="Times New Roman" panose="02020603050405020304" pitchFamily="18" charset="0"/>
            </a:endParaRPr>
          </a:p>
          <a:p>
            <a:pPr>
              <a:spcAft>
                <a:spcPts val="750"/>
              </a:spcAft>
            </a:pPr>
            <a:r>
              <a:rPr lang="en-US" sz="1200" dirty="0">
                <a:solidFill>
                  <a:srgbClr val="2D3E5F"/>
                </a:solidFill>
                <a:effectLst/>
                <a:latin typeface="Arial" panose="020B0604020202020204" pitchFamily="34" charset="0"/>
                <a:ea typeface="Times New Roman" panose="02020603050405020304" pitchFamily="18" charset="0"/>
              </a:rPr>
              <a:t>39. Society will then decay.</a:t>
            </a:r>
            <a:endParaRPr lang="en-US" sz="1200" dirty="0">
              <a:effectLst/>
              <a:latin typeface="Times New Roman" panose="02020603050405020304" pitchFamily="18" charset="0"/>
              <a:ea typeface="Times New Roman" panose="02020603050405020304" pitchFamily="18" charset="0"/>
            </a:endParaRPr>
          </a:p>
          <a:p>
            <a:r>
              <a:rPr lang="en-US" sz="1200" dirty="0">
                <a:solidFill>
                  <a:srgbClr val="2D3E5F"/>
                </a:solidFill>
                <a:effectLst/>
                <a:latin typeface="Arial" panose="020B0604020202020204" pitchFamily="34" charset="0"/>
                <a:ea typeface="Times New Roman" panose="02020603050405020304" pitchFamily="18" charset="0"/>
              </a:rPr>
              <a:t>40. The buttocks of the women of the tribe of </a:t>
            </a:r>
            <a:r>
              <a:rPr lang="en-US" sz="1200" dirty="0" err="1">
                <a:solidFill>
                  <a:srgbClr val="2D3E5F"/>
                </a:solidFill>
                <a:effectLst/>
                <a:latin typeface="Arial" panose="020B0604020202020204" pitchFamily="34" charset="0"/>
                <a:ea typeface="Times New Roman" panose="02020603050405020304" pitchFamily="18" charset="0"/>
              </a:rPr>
              <a:t>Daws</a:t>
            </a:r>
            <a:r>
              <a:rPr lang="en-US" sz="1200" dirty="0">
                <a:solidFill>
                  <a:srgbClr val="2D3E5F"/>
                </a:solidFill>
                <a:effectLst/>
                <a:latin typeface="Arial" panose="020B0604020202020204" pitchFamily="34" charset="0"/>
                <a:ea typeface="Times New Roman" panose="02020603050405020304" pitchFamily="18" charset="0"/>
              </a:rPr>
              <a:t> will again sway in circumambulation </a:t>
            </a:r>
            <a:r>
              <a:rPr lang="en-US" sz="1200" dirty="0">
                <a:solidFill>
                  <a:srgbClr val="388E3C"/>
                </a:solidFill>
                <a:effectLst/>
                <a:latin typeface="Arial" panose="020B0604020202020204" pitchFamily="34" charset="0"/>
                <a:ea typeface="Times New Roman" panose="02020603050405020304" pitchFamily="18" charset="0"/>
              </a:rPr>
              <a:t>(tawaf)</a:t>
            </a:r>
            <a:r>
              <a:rPr lang="en-US" sz="1200" dirty="0">
                <a:solidFill>
                  <a:srgbClr val="2D3E5F"/>
                </a:solidFill>
                <a:effectLst/>
                <a:latin typeface="Arial" panose="020B0604020202020204" pitchFamily="34" charset="0"/>
                <a:ea typeface="Times New Roman" panose="02020603050405020304" pitchFamily="18" charset="0"/>
              </a:rPr>
              <a:t> around the idol </a:t>
            </a:r>
            <a:r>
              <a:rPr lang="en-US" sz="1200" dirty="0" err="1">
                <a:solidFill>
                  <a:srgbClr val="2D3E5F"/>
                </a:solidFill>
                <a:effectLst/>
                <a:latin typeface="Arial" panose="020B0604020202020204" pitchFamily="34" charset="0"/>
                <a:ea typeface="Times New Roman" panose="02020603050405020304" pitchFamily="18" charset="0"/>
              </a:rPr>
              <a:t>Dhul-Khulsah</a:t>
            </a:r>
            <a:r>
              <a:rPr lang="en-US" sz="1200" dirty="0">
                <a:solidFill>
                  <a:srgbClr val="2D3E5F"/>
                </a:solidFill>
                <a:effectLst/>
                <a:latin typeface="Arial" panose="020B0604020202020204" pitchFamily="34"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a:p>
            <a:pPr>
              <a:spcAft>
                <a:spcPts val="750"/>
              </a:spcAft>
            </a:pPr>
            <a:r>
              <a:rPr lang="en-US" sz="1200" dirty="0">
                <a:solidFill>
                  <a:srgbClr val="2D3E5F"/>
                </a:solidFill>
                <a:effectLst/>
                <a:latin typeface="Arial" panose="020B0604020202020204" pitchFamily="34" charset="0"/>
                <a:ea typeface="Times New Roman" panose="02020603050405020304" pitchFamily="18" charset="0"/>
              </a:rPr>
              <a:t>41. A great fire in the Hijaz, seen by the inhabitants of </a:t>
            </a:r>
            <a:r>
              <a:rPr lang="en-US" sz="1200" dirty="0" err="1">
                <a:solidFill>
                  <a:srgbClr val="2D3E5F"/>
                </a:solidFill>
                <a:effectLst/>
                <a:latin typeface="Arial" panose="020B0604020202020204" pitchFamily="34" charset="0"/>
                <a:ea typeface="Times New Roman" panose="02020603050405020304" pitchFamily="18" charset="0"/>
              </a:rPr>
              <a:t>Busra</a:t>
            </a:r>
            <a:r>
              <a:rPr lang="en-US" sz="1200" dirty="0">
                <a:solidFill>
                  <a:srgbClr val="2D3E5F"/>
                </a:solidFill>
                <a:effectLst/>
                <a:latin typeface="Arial" panose="020B0604020202020204" pitchFamily="34"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a:p>
            <a:r>
              <a:rPr lang="en-US" sz="1200" dirty="0">
                <a:solidFill>
                  <a:srgbClr val="2D3E5F"/>
                </a:solidFill>
                <a:effectLst/>
                <a:latin typeface="Arial" panose="020B0604020202020204" pitchFamily="34" charset="0"/>
                <a:ea typeface="Times New Roman" panose="02020603050405020304" pitchFamily="18" charset="0"/>
              </a:rPr>
              <a:t>42.</a:t>
            </a:r>
            <a:r>
              <a:rPr lang="en-US" sz="1200" dirty="0">
                <a:solidFill>
                  <a:srgbClr val="1976D2"/>
                </a:solidFill>
                <a:effectLst/>
                <a:latin typeface="Arial" panose="020B0604020202020204" pitchFamily="34" charset="0"/>
                <a:ea typeface="Times New Roman" panose="02020603050405020304" pitchFamily="18" charset="0"/>
              </a:rPr>
              <a:t> Three major armies will sink into the earth:</a:t>
            </a:r>
            <a:r>
              <a:rPr lang="en-US" sz="1200" dirty="0">
                <a:solidFill>
                  <a:srgbClr val="2D3E5F"/>
                </a:solidFill>
                <a:effectLst/>
                <a:latin typeface="Arial" panose="020B0604020202020204" pitchFamily="34" charset="0"/>
                <a:ea typeface="Times New Roman" panose="02020603050405020304" pitchFamily="18" charset="0"/>
              </a:rPr>
              <a:t> one in the east, one in the west, one in Arabia.</a:t>
            </a:r>
            <a:endParaRPr lang="en-US" sz="1200" dirty="0">
              <a:effectLst/>
              <a:latin typeface="Times New Roman" panose="02020603050405020304" pitchFamily="18" charset="0"/>
              <a:ea typeface="Times New Roman" panose="02020603050405020304" pitchFamily="18" charset="0"/>
            </a:endParaRPr>
          </a:p>
          <a:p>
            <a:pPr>
              <a:spcAft>
                <a:spcPts val="750"/>
              </a:spcAft>
            </a:pPr>
            <a:r>
              <a:rPr lang="en-US" sz="1200" dirty="0">
                <a:solidFill>
                  <a:srgbClr val="2D3E5F"/>
                </a:solidFill>
                <a:effectLst/>
                <a:latin typeface="Arial" panose="020B0604020202020204" pitchFamily="34" charset="0"/>
                <a:ea typeface="Times New Roman" panose="02020603050405020304" pitchFamily="18" charset="0"/>
              </a:rPr>
              <a:t>43. An Abyssinian leader with thin shins will destroy the </a:t>
            </a:r>
            <a:r>
              <a:rPr lang="en-US" sz="1200" dirty="0" err="1">
                <a:solidFill>
                  <a:srgbClr val="2D3E5F"/>
                </a:solidFill>
                <a:effectLst/>
                <a:latin typeface="Arial" panose="020B0604020202020204" pitchFamily="34" charset="0"/>
                <a:ea typeface="Times New Roman" panose="02020603050405020304" pitchFamily="18" charset="0"/>
              </a:rPr>
              <a:t>Ka’bah</a:t>
            </a:r>
            <a:r>
              <a:rPr lang="en-US" sz="1200" dirty="0">
                <a:solidFill>
                  <a:srgbClr val="2D3E5F"/>
                </a:solidFill>
                <a:effectLst/>
                <a:latin typeface="Arial" panose="020B0604020202020204" pitchFamily="34"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a:p>
            <a:pPr>
              <a:spcAft>
                <a:spcPts val="750"/>
              </a:spcAft>
            </a:pPr>
            <a:r>
              <a:rPr lang="en-US" sz="1200" dirty="0">
                <a:solidFill>
                  <a:srgbClr val="2D3E5F"/>
                </a:solidFill>
                <a:effectLst/>
                <a:latin typeface="Arial" panose="020B0604020202020204" pitchFamily="34" charset="0"/>
                <a:ea typeface="Times New Roman" panose="02020603050405020304" pitchFamily="18" charset="0"/>
              </a:rPr>
              <a:t>44. The huge cloud of smoke.</a:t>
            </a:r>
            <a:endParaRPr lang="en-US" sz="1200" dirty="0">
              <a:effectLst/>
              <a:latin typeface="Times New Roman" panose="02020603050405020304" pitchFamily="18" charset="0"/>
              <a:ea typeface="Times New Roman" panose="02020603050405020304" pitchFamily="18" charset="0"/>
            </a:endParaRPr>
          </a:p>
          <a:p>
            <a:r>
              <a:rPr lang="en-US" sz="1200" dirty="0">
                <a:solidFill>
                  <a:srgbClr val="2D3E5F"/>
                </a:solidFill>
                <a:effectLst/>
                <a:latin typeface="Arial" panose="020B0604020202020204" pitchFamily="34" charset="0"/>
                <a:ea typeface="Times New Roman" panose="02020603050405020304" pitchFamily="18" charset="0"/>
              </a:rPr>
              <a:t>45. The sun will rise from the west </a:t>
            </a:r>
            <a:r>
              <a:rPr lang="en-US" sz="1200" dirty="0">
                <a:solidFill>
                  <a:srgbClr val="388E3C"/>
                </a:solidFill>
                <a:effectLst/>
                <a:latin typeface="Arial" panose="020B0604020202020204" pitchFamily="34" charset="0"/>
                <a:ea typeface="Times New Roman" panose="02020603050405020304" pitchFamily="18" charset="0"/>
              </a:rPr>
              <a:t>(its place of setting)</a:t>
            </a:r>
            <a:r>
              <a:rPr lang="en-US" sz="1200" dirty="0">
                <a:solidFill>
                  <a:srgbClr val="2D3E5F"/>
                </a:solidFill>
                <a:effectLst/>
                <a:latin typeface="Arial" panose="020B0604020202020204" pitchFamily="34"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11B24858-E661-8007-6B51-E87881B0639A}"/>
              </a:ext>
            </a:extLst>
          </p:cNvPr>
          <p:cNvSpPr txBox="1"/>
          <p:nvPr/>
        </p:nvSpPr>
        <p:spPr>
          <a:xfrm>
            <a:off x="6040582" y="365125"/>
            <a:ext cx="6096000" cy="1980029"/>
          </a:xfrm>
          <a:prstGeom prst="rect">
            <a:avLst/>
          </a:prstGeom>
          <a:noFill/>
        </p:spPr>
        <p:txBody>
          <a:bodyPr wrap="square">
            <a:spAutoFit/>
          </a:bodyPr>
          <a:lstStyle/>
          <a:p>
            <a:pPr>
              <a:spcAft>
                <a:spcPts val="750"/>
              </a:spcAft>
            </a:pPr>
            <a:r>
              <a:rPr lang="en-US" sz="1200" dirty="0">
                <a:solidFill>
                  <a:srgbClr val="2D3E5F"/>
                </a:solidFill>
                <a:effectLst/>
                <a:latin typeface="Arial" panose="020B0604020202020204" pitchFamily="34" charset="0"/>
                <a:ea typeface="Times New Roman" panose="02020603050405020304" pitchFamily="18" charset="0"/>
              </a:rPr>
              <a:t>46. A gentle wind which will take the souls of the believers.</a:t>
            </a:r>
            <a:endParaRPr lang="en-US" sz="1200" dirty="0">
              <a:effectLst/>
              <a:latin typeface="Times New Roman" panose="02020603050405020304" pitchFamily="18" charset="0"/>
              <a:ea typeface="Times New Roman" panose="02020603050405020304" pitchFamily="18" charset="0"/>
            </a:endParaRPr>
          </a:p>
          <a:p>
            <a:pPr>
              <a:spcAft>
                <a:spcPts val="750"/>
              </a:spcAft>
            </a:pPr>
            <a:r>
              <a:rPr lang="en-US" sz="1200" dirty="0">
                <a:solidFill>
                  <a:srgbClr val="2D3E5F"/>
                </a:solidFill>
                <a:effectLst/>
                <a:latin typeface="Arial" panose="020B0604020202020204" pitchFamily="34" charset="0"/>
                <a:ea typeface="Times New Roman" panose="02020603050405020304" pitchFamily="18" charset="0"/>
              </a:rPr>
              <a:t>47. There is no-one left on the earth saying, "Allah, Allah" or "There is no god except Allah."</a:t>
            </a:r>
            <a:endParaRPr lang="en-US" sz="1200" dirty="0">
              <a:effectLst/>
              <a:latin typeface="Times New Roman" panose="02020603050405020304" pitchFamily="18" charset="0"/>
              <a:ea typeface="Times New Roman" panose="02020603050405020304" pitchFamily="18" charset="0"/>
            </a:endParaRPr>
          </a:p>
          <a:p>
            <a:pPr>
              <a:spcAft>
                <a:spcPts val="750"/>
              </a:spcAft>
            </a:pPr>
            <a:r>
              <a:rPr lang="en-US" sz="1200" dirty="0">
                <a:solidFill>
                  <a:srgbClr val="2D3E5F"/>
                </a:solidFill>
                <a:effectLst/>
                <a:latin typeface="Arial" panose="020B0604020202020204" pitchFamily="34" charset="0"/>
                <a:ea typeface="Times New Roman" panose="02020603050405020304" pitchFamily="18" charset="0"/>
              </a:rPr>
              <a:t>48. Eventually the Day of Judgment is established upon the worst of the people, who copulate like donkeys in public.</a:t>
            </a:r>
            <a:endParaRPr lang="en-US" sz="1200" dirty="0">
              <a:effectLst/>
              <a:latin typeface="Times New Roman" panose="02020603050405020304" pitchFamily="18" charset="0"/>
              <a:ea typeface="Times New Roman" panose="02020603050405020304" pitchFamily="18" charset="0"/>
            </a:endParaRPr>
          </a:p>
          <a:p>
            <a:pPr>
              <a:spcAft>
                <a:spcPts val="750"/>
              </a:spcAft>
            </a:pPr>
            <a:r>
              <a:rPr lang="en-US" sz="1200" dirty="0">
                <a:solidFill>
                  <a:srgbClr val="2D3E5F"/>
                </a:solidFill>
                <a:effectLst/>
                <a:latin typeface="Arial" panose="020B0604020202020204" pitchFamily="34" charset="0"/>
                <a:ea typeface="Times New Roman" panose="02020603050405020304" pitchFamily="18" charset="0"/>
              </a:rPr>
              <a:t>49. The blowing in the Trumpet by the Angel </a:t>
            </a:r>
            <a:r>
              <a:rPr lang="en-US" sz="1200" dirty="0" err="1">
                <a:solidFill>
                  <a:srgbClr val="2D3E5F"/>
                </a:solidFill>
                <a:effectLst/>
                <a:latin typeface="Arial" panose="020B0604020202020204" pitchFamily="34" charset="0"/>
                <a:ea typeface="Times New Roman" panose="02020603050405020304" pitchFamily="18" charset="0"/>
              </a:rPr>
              <a:t>Israfil</a:t>
            </a:r>
            <a:r>
              <a:rPr lang="en-US" sz="1200" dirty="0">
                <a:solidFill>
                  <a:srgbClr val="2D3E5F"/>
                </a:solidFill>
                <a:effectLst/>
                <a:latin typeface="Arial" panose="020B0604020202020204" pitchFamily="34" charset="0"/>
                <a:ea typeface="Times New Roman" panose="02020603050405020304" pitchFamily="18" charset="0"/>
              </a:rPr>
              <a:t>, upon which everyone will faint except as Allah wills.</a:t>
            </a:r>
            <a:endParaRPr lang="en-US" sz="1200" dirty="0">
              <a:effectLst/>
              <a:latin typeface="Times New Roman" panose="02020603050405020304" pitchFamily="18" charset="0"/>
              <a:ea typeface="Times New Roman" panose="02020603050405020304" pitchFamily="18" charset="0"/>
            </a:endParaRPr>
          </a:p>
          <a:p>
            <a:pPr>
              <a:spcAft>
                <a:spcPts val="750"/>
              </a:spcAft>
            </a:pPr>
            <a:r>
              <a:rPr lang="en-US" sz="1200" dirty="0">
                <a:solidFill>
                  <a:srgbClr val="2D3E5F"/>
                </a:solidFill>
                <a:effectLst/>
                <a:latin typeface="Arial" panose="020B0604020202020204" pitchFamily="34" charset="0"/>
                <a:ea typeface="Times New Roman" panose="02020603050405020304" pitchFamily="18" charset="0"/>
              </a:rPr>
              <a:t>50. The second blowing in the Trumpet, upon which everyone will be resurrected.</a:t>
            </a:r>
            <a:endParaRPr lang="en-US" sz="1200" dirty="0">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E5849158-AEEC-044D-9B7F-C23E30446AA3}"/>
              </a:ext>
            </a:extLst>
          </p:cNvPr>
          <p:cNvSpPr txBox="1"/>
          <p:nvPr/>
        </p:nvSpPr>
        <p:spPr>
          <a:xfrm>
            <a:off x="6096000" y="4447310"/>
            <a:ext cx="3810000" cy="1446550"/>
          </a:xfrm>
          <a:prstGeom prst="rect">
            <a:avLst/>
          </a:prstGeom>
          <a:noFill/>
        </p:spPr>
        <p:txBody>
          <a:bodyPr wrap="square" rtlCol="0">
            <a:spAutoFit/>
          </a:bodyPr>
          <a:lstStyle/>
          <a:p>
            <a:r>
              <a:rPr lang="en-US" sz="4400" dirty="0"/>
              <a:t>50 Signs of the End Times</a:t>
            </a:r>
          </a:p>
        </p:txBody>
      </p:sp>
    </p:spTree>
    <p:extLst>
      <p:ext uri="{BB962C8B-B14F-4D97-AF65-F5344CB8AC3E}">
        <p14:creationId xmlns:p14="http://schemas.microsoft.com/office/powerpoint/2010/main" val="449783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1"/>
          <p:cNvSpPr>
            <a:spLocks noGrp="1"/>
          </p:cNvSpPr>
          <p:nvPr/>
        </p:nvSpPr>
        <p:spPr>
          <a:xfrm>
            <a:off x="1345537" y="1349694"/>
            <a:ext cx="9144000" cy="25595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6600" b="1" dirty="0">
                <a:solidFill>
                  <a:srgbClr val="00B050"/>
                </a:solidFill>
              </a:rPr>
              <a:t>PART 5:</a:t>
            </a:r>
          </a:p>
          <a:p>
            <a:r>
              <a:rPr lang="en-GB" sz="5400" b="1" dirty="0">
                <a:solidFill>
                  <a:schemeClr val="bg1"/>
                </a:solidFill>
              </a:rPr>
              <a:t>Quran and its answer to the End Times.</a:t>
            </a:r>
          </a:p>
        </p:txBody>
      </p:sp>
      <p:sp>
        <p:nvSpPr>
          <p:cNvPr id="5" name="Footer Placeholder 4">
            <a:extLst>
              <a:ext uri="{FF2B5EF4-FFF2-40B4-BE49-F238E27FC236}">
                <a16:creationId xmlns:a16="http://schemas.microsoft.com/office/drawing/2014/main" id="{6E8FCCA3-B5D2-4C77-9C4B-EA4E0FF23B21}"/>
              </a:ext>
            </a:extLst>
          </p:cNvPr>
          <p:cNvSpPr>
            <a:spLocks noGrp="1"/>
          </p:cNvSpPr>
          <p:nvPr>
            <p:ph type="ftr" sz="quarter" idx="11"/>
          </p:nvPr>
        </p:nvSpPr>
        <p:spPr/>
        <p:txBody>
          <a:bodyPr/>
          <a:lstStyle/>
          <a:p>
            <a:r>
              <a:rPr lang="en-GB" sz="800"/>
              <a:t>This presentation was researched and compiled by:</a:t>
            </a:r>
            <a:br>
              <a:rPr lang="en-GB"/>
            </a:br>
            <a:r>
              <a:rPr lang="en-GB"/>
              <a:t>MONEEB MINHAS</a:t>
            </a:r>
            <a:endParaRPr lang="en-GB" dirty="0"/>
          </a:p>
        </p:txBody>
      </p:sp>
      <p:sp>
        <p:nvSpPr>
          <p:cNvPr id="7" name="Slide Number Placeholder 6">
            <a:extLst>
              <a:ext uri="{FF2B5EF4-FFF2-40B4-BE49-F238E27FC236}">
                <a16:creationId xmlns:a16="http://schemas.microsoft.com/office/drawing/2014/main" id="{5F008DD1-5470-4E44-8989-7F6496146F56}"/>
              </a:ext>
            </a:extLst>
          </p:cNvPr>
          <p:cNvSpPr>
            <a:spLocks noGrp="1"/>
          </p:cNvSpPr>
          <p:nvPr>
            <p:ph type="sldNum" sz="quarter" idx="12"/>
          </p:nvPr>
        </p:nvSpPr>
        <p:spPr/>
        <p:txBody>
          <a:bodyPr/>
          <a:lstStyle/>
          <a:p>
            <a:fld id="{9C34C810-059C-4551-8D0F-61E3E79FC1CC}" type="slidenum">
              <a:rPr lang="en-GB" smtClean="0"/>
              <a:t>24</a:t>
            </a:fld>
            <a:endParaRPr lang="en-GB"/>
          </a:p>
        </p:txBody>
      </p:sp>
    </p:spTree>
    <p:extLst>
      <p:ext uri="{BB962C8B-B14F-4D97-AF65-F5344CB8AC3E}">
        <p14:creationId xmlns:p14="http://schemas.microsoft.com/office/powerpoint/2010/main" val="4053604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9A7D8-C93C-90A0-30B1-5E184D5AD2B6}"/>
              </a:ext>
            </a:extLst>
          </p:cNvPr>
          <p:cNvSpPr>
            <a:spLocks noGrp="1"/>
          </p:cNvSpPr>
          <p:nvPr>
            <p:ph type="title"/>
          </p:nvPr>
        </p:nvSpPr>
        <p:spPr/>
        <p:txBody>
          <a:bodyPr/>
          <a:lstStyle/>
          <a:p>
            <a:r>
              <a:rPr lang="en-US" dirty="0"/>
              <a:t>End Time is near</a:t>
            </a:r>
          </a:p>
        </p:txBody>
      </p:sp>
      <p:sp>
        <p:nvSpPr>
          <p:cNvPr id="4" name="Footer Placeholder 3">
            <a:extLst>
              <a:ext uri="{FF2B5EF4-FFF2-40B4-BE49-F238E27FC236}">
                <a16:creationId xmlns:a16="http://schemas.microsoft.com/office/drawing/2014/main" id="{3D5B1184-89BE-990F-8C26-E46E41176B19}"/>
              </a:ext>
            </a:extLst>
          </p:cNvPr>
          <p:cNvSpPr>
            <a:spLocks noGrp="1"/>
          </p:cNvSpPr>
          <p:nvPr>
            <p:ph type="ftr" sz="quarter" idx="11"/>
          </p:nvPr>
        </p:nvSpPr>
        <p:spPr/>
        <p:txBody>
          <a:bodyPr/>
          <a:lstStyle/>
          <a:p>
            <a:r>
              <a:rPr lang="en-GB" sz="700" dirty="0"/>
              <a:t>This presentation was researched and compiled by:</a:t>
            </a:r>
            <a:br>
              <a:rPr lang="en-GB" sz="800" dirty="0"/>
            </a:br>
            <a:r>
              <a:rPr lang="en-GB" dirty="0"/>
              <a:t>MONEEB MINHAS</a:t>
            </a:r>
          </a:p>
        </p:txBody>
      </p:sp>
      <p:sp>
        <p:nvSpPr>
          <p:cNvPr id="5" name="Slide Number Placeholder 4">
            <a:extLst>
              <a:ext uri="{FF2B5EF4-FFF2-40B4-BE49-F238E27FC236}">
                <a16:creationId xmlns:a16="http://schemas.microsoft.com/office/drawing/2014/main" id="{21B9906F-86F9-D1D4-1C30-562CE65DC011}"/>
              </a:ext>
            </a:extLst>
          </p:cNvPr>
          <p:cNvSpPr>
            <a:spLocks noGrp="1"/>
          </p:cNvSpPr>
          <p:nvPr>
            <p:ph type="sldNum" sz="quarter" idx="12"/>
          </p:nvPr>
        </p:nvSpPr>
        <p:spPr/>
        <p:txBody>
          <a:bodyPr/>
          <a:lstStyle/>
          <a:p>
            <a:fld id="{9C34C810-059C-4551-8D0F-61E3E79FC1CC}" type="slidenum">
              <a:rPr lang="en-GB" smtClean="0"/>
              <a:t>25</a:t>
            </a:fld>
            <a:endParaRPr lang="en-GB"/>
          </a:p>
        </p:txBody>
      </p:sp>
      <p:pic>
        <p:nvPicPr>
          <p:cNvPr id="6" name="Picture 5" descr="Text&#10;&#10;Description automatically generated with medium confidence">
            <a:extLst>
              <a:ext uri="{FF2B5EF4-FFF2-40B4-BE49-F238E27FC236}">
                <a16:creationId xmlns:a16="http://schemas.microsoft.com/office/drawing/2014/main" id="{A8A0AC58-50CE-AC89-5045-77FCB1ECC8DC}"/>
              </a:ext>
            </a:extLst>
          </p:cNvPr>
          <p:cNvPicPr>
            <a:picLocks noChangeAspect="1"/>
          </p:cNvPicPr>
          <p:nvPr/>
        </p:nvPicPr>
        <p:blipFill>
          <a:blip r:embed="rId2"/>
          <a:stretch>
            <a:fillRect/>
          </a:stretch>
        </p:blipFill>
        <p:spPr>
          <a:xfrm>
            <a:off x="2691935" y="1964250"/>
            <a:ext cx="6912614" cy="1229222"/>
          </a:xfrm>
          <a:prstGeom prst="rect">
            <a:avLst/>
          </a:prstGeom>
        </p:spPr>
      </p:pic>
      <p:sp>
        <p:nvSpPr>
          <p:cNvPr id="8" name="TextBox 7">
            <a:extLst>
              <a:ext uri="{FF2B5EF4-FFF2-40B4-BE49-F238E27FC236}">
                <a16:creationId xmlns:a16="http://schemas.microsoft.com/office/drawing/2014/main" id="{35F187C4-FDCC-EFC3-3CA5-43D81CDF666E}"/>
              </a:ext>
            </a:extLst>
          </p:cNvPr>
          <p:cNvSpPr txBox="1"/>
          <p:nvPr/>
        </p:nvSpPr>
        <p:spPr>
          <a:xfrm>
            <a:off x="1343890" y="3664529"/>
            <a:ext cx="9476509" cy="1225464"/>
          </a:xfrm>
          <a:prstGeom prst="rect">
            <a:avLst/>
          </a:prstGeom>
          <a:noFill/>
        </p:spPr>
        <p:txBody>
          <a:bodyPr wrap="square">
            <a:spAutoFit/>
          </a:bodyPr>
          <a:lstStyle/>
          <a:p>
            <a:pPr algn="ctr">
              <a:lnSpc>
                <a:spcPct val="107000"/>
              </a:lnSpc>
              <a:spcAft>
                <a:spcPts val="80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“The hour of judgment is </a:t>
            </a:r>
            <a:r>
              <a:rPr lang="en-US" sz="3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near</a:t>
            </a:r>
            <a:r>
              <a:rPr lang="en-US" sz="3200" b="1" dirty="0">
                <a:effectLst/>
                <a:latin typeface="Calibri" panose="020F0502020204030204" pitchFamily="34" charset="0"/>
                <a:ea typeface="Calibri" panose="020F0502020204030204" pitchFamily="34" charset="0"/>
                <a:cs typeface="Calibri" panose="020F0502020204030204" pitchFamily="34" charset="0"/>
              </a:rPr>
              <a:t>, and the moon is split,” </a:t>
            </a:r>
          </a:p>
          <a:p>
            <a:pPr algn="ctr">
              <a:lnSpc>
                <a:spcPct val="107000"/>
              </a:lnSpc>
              <a:spcAft>
                <a:spcPts val="800"/>
              </a:spcAft>
            </a:pPr>
            <a:r>
              <a:rPr lang="en-US" sz="3200" b="1" i="1" dirty="0">
                <a:effectLst/>
                <a:latin typeface="Calibri" panose="020F0502020204030204" pitchFamily="34" charset="0"/>
                <a:ea typeface="Calibri" panose="020F0502020204030204" pitchFamily="34" charset="0"/>
                <a:cs typeface="Calibri" panose="020F0502020204030204" pitchFamily="34" charset="0"/>
              </a:rPr>
              <a:t>(54:1)</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549229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9A7D8-C93C-90A0-30B1-5E184D5AD2B6}"/>
              </a:ext>
            </a:extLst>
          </p:cNvPr>
          <p:cNvSpPr>
            <a:spLocks noGrp="1"/>
          </p:cNvSpPr>
          <p:nvPr>
            <p:ph type="title"/>
          </p:nvPr>
        </p:nvSpPr>
        <p:spPr/>
        <p:txBody>
          <a:bodyPr/>
          <a:lstStyle/>
          <a:p>
            <a:endParaRPr lang="en-US" dirty="0"/>
          </a:p>
        </p:txBody>
      </p:sp>
      <p:sp>
        <p:nvSpPr>
          <p:cNvPr id="4" name="Footer Placeholder 3">
            <a:extLst>
              <a:ext uri="{FF2B5EF4-FFF2-40B4-BE49-F238E27FC236}">
                <a16:creationId xmlns:a16="http://schemas.microsoft.com/office/drawing/2014/main" id="{3D5B1184-89BE-990F-8C26-E46E41176B19}"/>
              </a:ext>
            </a:extLst>
          </p:cNvPr>
          <p:cNvSpPr>
            <a:spLocks noGrp="1"/>
          </p:cNvSpPr>
          <p:nvPr>
            <p:ph type="ftr" sz="quarter" idx="11"/>
          </p:nvPr>
        </p:nvSpPr>
        <p:spPr/>
        <p:txBody>
          <a:bodyPr/>
          <a:lstStyle/>
          <a:p>
            <a:r>
              <a:rPr lang="en-GB" sz="700" dirty="0"/>
              <a:t>This presentation was researched and compiled by:</a:t>
            </a:r>
            <a:br>
              <a:rPr lang="en-GB" sz="800" dirty="0"/>
            </a:br>
            <a:r>
              <a:rPr lang="en-GB" dirty="0"/>
              <a:t>MONEEB MINHAS</a:t>
            </a:r>
          </a:p>
        </p:txBody>
      </p:sp>
      <p:sp>
        <p:nvSpPr>
          <p:cNvPr id="5" name="Slide Number Placeholder 4">
            <a:extLst>
              <a:ext uri="{FF2B5EF4-FFF2-40B4-BE49-F238E27FC236}">
                <a16:creationId xmlns:a16="http://schemas.microsoft.com/office/drawing/2014/main" id="{21B9906F-86F9-D1D4-1C30-562CE65DC011}"/>
              </a:ext>
            </a:extLst>
          </p:cNvPr>
          <p:cNvSpPr>
            <a:spLocks noGrp="1"/>
          </p:cNvSpPr>
          <p:nvPr>
            <p:ph type="sldNum" sz="quarter" idx="12"/>
          </p:nvPr>
        </p:nvSpPr>
        <p:spPr/>
        <p:txBody>
          <a:bodyPr/>
          <a:lstStyle/>
          <a:p>
            <a:fld id="{9C34C810-059C-4551-8D0F-61E3E79FC1CC}" type="slidenum">
              <a:rPr lang="en-GB" smtClean="0"/>
              <a:t>26</a:t>
            </a:fld>
            <a:endParaRPr lang="en-GB"/>
          </a:p>
        </p:txBody>
      </p:sp>
      <p:sp>
        <p:nvSpPr>
          <p:cNvPr id="8" name="TextBox 7">
            <a:extLst>
              <a:ext uri="{FF2B5EF4-FFF2-40B4-BE49-F238E27FC236}">
                <a16:creationId xmlns:a16="http://schemas.microsoft.com/office/drawing/2014/main" id="{35F187C4-FDCC-EFC3-3CA5-43D81CDF666E}"/>
              </a:ext>
            </a:extLst>
          </p:cNvPr>
          <p:cNvSpPr txBox="1"/>
          <p:nvPr/>
        </p:nvSpPr>
        <p:spPr>
          <a:xfrm>
            <a:off x="1343890" y="3664529"/>
            <a:ext cx="9476509" cy="2279342"/>
          </a:xfrm>
          <a:prstGeom prst="rect">
            <a:avLst/>
          </a:prstGeom>
          <a:noFill/>
        </p:spPr>
        <p:txBody>
          <a:bodyPr wrap="square">
            <a:spAutoFit/>
          </a:bodyPr>
          <a:lstStyle/>
          <a:p>
            <a:pPr algn="ctr">
              <a:lnSpc>
                <a:spcPct val="107000"/>
              </a:lnSpc>
              <a:spcAft>
                <a:spcPts val="80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“Verily the </a:t>
            </a:r>
            <a:r>
              <a:rPr lang="en-US" sz="3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hour is coming</a:t>
            </a:r>
            <a:r>
              <a:rPr lang="en-US" sz="3200" b="1" dirty="0">
                <a:effectLst/>
                <a:latin typeface="Calibri" panose="020F0502020204030204" pitchFamily="34" charset="0"/>
                <a:ea typeface="Calibri" panose="020F0502020204030204" pitchFamily="34" charset="0"/>
                <a:cs typeface="Calibri" panose="020F0502020204030204" pitchFamily="34" charset="0"/>
              </a:rPr>
              <a:t>. My (God’s) design is to keep it hidden, so that every soul be rewarded by the measure of its endeavor,” </a:t>
            </a:r>
          </a:p>
          <a:p>
            <a:pPr algn="ctr">
              <a:lnSpc>
                <a:spcPct val="107000"/>
              </a:lnSpc>
              <a:spcAft>
                <a:spcPts val="800"/>
              </a:spcAft>
            </a:pPr>
            <a:r>
              <a:rPr lang="en-US" sz="3200" b="1" i="1" dirty="0">
                <a:effectLst/>
                <a:latin typeface="Calibri" panose="020F0502020204030204" pitchFamily="34" charset="0"/>
                <a:ea typeface="Calibri" panose="020F0502020204030204" pitchFamily="34" charset="0"/>
                <a:cs typeface="Calibri" panose="020F0502020204030204" pitchFamily="34" charset="0"/>
              </a:rPr>
              <a:t>(</a:t>
            </a:r>
            <a:r>
              <a:rPr lang="en-US" sz="3200" b="1" i="1" dirty="0">
                <a:latin typeface="Calibri" panose="020F0502020204030204" pitchFamily="34" charset="0"/>
                <a:ea typeface="Calibri" panose="020F0502020204030204" pitchFamily="34" charset="0"/>
                <a:cs typeface="Calibri" panose="020F0502020204030204" pitchFamily="34" charset="0"/>
              </a:rPr>
              <a:t>20</a:t>
            </a:r>
            <a:r>
              <a:rPr lang="en-US" sz="3200" b="1" i="1" dirty="0">
                <a:effectLst/>
                <a:latin typeface="Calibri" panose="020F0502020204030204" pitchFamily="34" charset="0"/>
                <a:ea typeface="Calibri" panose="020F0502020204030204" pitchFamily="34" charset="0"/>
                <a:cs typeface="Calibri" panose="020F0502020204030204" pitchFamily="34" charset="0"/>
              </a:rPr>
              <a:t>:15)</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descr="A picture containing text&#10;&#10;Description automatically generated">
            <a:extLst>
              <a:ext uri="{FF2B5EF4-FFF2-40B4-BE49-F238E27FC236}">
                <a16:creationId xmlns:a16="http://schemas.microsoft.com/office/drawing/2014/main" id="{0162E2FE-6A06-E373-85AB-C38E70707B56}"/>
              </a:ext>
            </a:extLst>
          </p:cNvPr>
          <p:cNvPicPr>
            <a:picLocks noChangeAspect="1"/>
          </p:cNvPicPr>
          <p:nvPr/>
        </p:nvPicPr>
        <p:blipFill>
          <a:blip r:embed="rId2"/>
          <a:stretch>
            <a:fillRect/>
          </a:stretch>
        </p:blipFill>
        <p:spPr>
          <a:xfrm>
            <a:off x="838200" y="2103167"/>
            <a:ext cx="10302952" cy="1342286"/>
          </a:xfrm>
          <a:prstGeom prst="rect">
            <a:avLst/>
          </a:prstGeom>
        </p:spPr>
      </p:pic>
    </p:spTree>
    <p:extLst>
      <p:ext uri="{BB962C8B-B14F-4D97-AF65-F5344CB8AC3E}">
        <p14:creationId xmlns:p14="http://schemas.microsoft.com/office/powerpoint/2010/main" val="17478982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9A7D8-C93C-90A0-30B1-5E184D5AD2B6}"/>
              </a:ext>
            </a:extLst>
          </p:cNvPr>
          <p:cNvSpPr>
            <a:spLocks noGrp="1"/>
          </p:cNvSpPr>
          <p:nvPr>
            <p:ph type="title"/>
          </p:nvPr>
        </p:nvSpPr>
        <p:spPr/>
        <p:txBody>
          <a:bodyPr/>
          <a:lstStyle/>
          <a:p>
            <a:endParaRPr lang="en-US" dirty="0"/>
          </a:p>
        </p:txBody>
      </p:sp>
      <p:sp>
        <p:nvSpPr>
          <p:cNvPr id="4" name="Footer Placeholder 3">
            <a:extLst>
              <a:ext uri="{FF2B5EF4-FFF2-40B4-BE49-F238E27FC236}">
                <a16:creationId xmlns:a16="http://schemas.microsoft.com/office/drawing/2014/main" id="{3D5B1184-89BE-990F-8C26-E46E41176B19}"/>
              </a:ext>
            </a:extLst>
          </p:cNvPr>
          <p:cNvSpPr>
            <a:spLocks noGrp="1"/>
          </p:cNvSpPr>
          <p:nvPr>
            <p:ph type="ftr" sz="quarter" idx="11"/>
          </p:nvPr>
        </p:nvSpPr>
        <p:spPr/>
        <p:txBody>
          <a:bodyPr/>
          <a:lstStyle/>
          <a:p>
            <a:r>
              <a:rPr lang="en-GB" sz="700" dirty="0"/>
              <a:t>This presentation was researched and compiled by:</a:t>
            </a:r>
            <a:br>
              <a:rPr lang="en-GB" sz="800" dirty="0"/>
            </a:br>
            <a:r>
              <a:rPr lang="en-GB" dirty="0"/>
              <a:t>MONEEB MINHAS</a:t>
            </a:r>
          </a:p>
        </p:txBody>
      </p:sp>
      <p:sp>
        <p:nvSpPr>
          <p:cNvPr id="5" name="Slide Number Placeholder 4">
            <a:extLst>
              <a:ext uri="{FF2B5EF4-FFF2-40B4-BE49-F238E27FC236}">
                <a16:creationId xmlns:a16="http://schemas.microsoft.com/office/drawing/2014/main" id="{21B9906F-86F9-D1D4-1C30-562CE65DC011}"/>
              </a:ext>
            </a:extLst>
          </p:cNvPr>
          <p:cNvSpPr>
            <a:spLocks noGrp="1"/>
          </p:cNvSpPr>
          <p:nvPr>
            <p:ph type="sldNum" sz="quarter" idx="12"/>
          </p:nvPr>
        </p:nvSpPr>
        <p:spPr/>
        <p:txBody>
          <a:bodyPr/>
          <a:lstStyle/>
          <a:p>
            <a:fld id="{9C34C810-059C-4551-8D0F-61E3E79FC1CC}" type="slidenum">
              <a:rPr lang="en-GB" smtClean="0"/>
              <a:t>27</a:t>
            </a:fld>
            <a:endParaRPr lang="en-GB"/>
          </a:p>
        </p:txBody>
      </p:sp>
      <p:sp>
        <p:nvSpPr>
          <p:cNvPr id="8" name="TextBox 7">
            <a:extLst>
              <a:ext uri="{FF2B5EF4-FFF2-40B4-BE49-F238E27FC236}">
                <a16:creationId xmlns:a16="http://schemas.microsoft.com/office/drawing/2014/main" id="{35F187C4-FDCC-EFC3-3CA5-43D81CDF666E}"/>
              </a:ext>
            </a:extLst>
          </p:cNvPr>
          <p:cNvSpPr txBox="1"/>
          <p:nvPr/>
        </p:nvSpPr>
        <p:spPr>
          <a:xfrm>
            <a:off x="1343890" y="3664529"/>
            <a:ext cx="9476509" cy="1225464"/>
          </a:xfrm>
          <a:prstGeom prst="rect">
            <a:avLst/>
          </a:prstGeom>
          <a:noFill/>
        </p:spPr>
        <p:txBody>
          <a:bodyPr wrap="square">
            <a:spAutoFit/>
          </a:bodyPr>
          <a:lstStyle/>
          <a:p>
            <a:pPr algn="ctr">
              <a:lnSpc>
                <a:spcPct val="107000"/>
              </a:lnSpc>
              <a:spcAft>
                <a:spcPts val="80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“Verily the knowledge of the hour is with God alone”</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3200" b="1" i="1" dirty="0">
                <a:effectLst/>
                <a:latin typeface="Calibri" panose="020F0502020204030204" pitchFamily="34" charset="0"/>
                <a:ea typeface="Calibri" panose="020F0502020204030204" pitchFamily="34" charset="0"/>
                <a:cs typeface="Calibri" panose="020F0502020204030204" pitchFamily="34" charset="0"/>
              </a:rPr>
              <a:t>(31:34)</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96277AD6-9072-768C-CD41-C0C768CBBB95}"/>
              </a:ext>
            </a:extLst>
          </p:cNvPr>
          <p:cNvPicPr>
            <a:picLocks noChangeAspect="1"/>
          </p:cNvPicPr>
          <p:nvPr/>
        </p:nvPicPr>
        <p:blipFill>
          <a:blip r:embed="rId2"/>
          <a:stretch>
            <a:fillRect/>
          </a:stretch>
        </p:blipFill>
        <p:spPr>
          <a:xfrm>
            <a:off x="2965449" y="2268569"/>
            <a:ext cx="6072879" cy="1325563"/>
          </a:xfrm>
          <a:prstGeom prst="rect">
            <a:avLst/>
          </a:prstGeom>
        </p:spPr>
      </p:pic>
    </p:spTree>
    <p:extLst>
      <p:ext uri="{BB962C8B-B14F-4D97-AF65-F5344CB8AC3E}">
        <p14:creationId xmlns:p14="http://schemas.microsoft.com/office/powerpoint/2010/main" val="28005276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9A7D8-C93C-90A0-30B1-5E184D5AD2B6}"/>
              </a:ext>
            </a:extLst>
          </p:cNvPr>
          <p:cNvSpPr>
            <a:spLocks noGrp="1"/>
          </p:cNvSpPr>
          <p:nvPr>
            <p:ph type="title"/>
          </p:nvPr>
        </p:nvSpPr>
        <p:spPr/>
        <p:txBody>
          <a:bodyPr/>
          <a:lstStyle/>
          <a:p>
            <a:endParaRPr lang="en-US" dirty="0"/>
          </a:p>
        </p:txBody>
      </p:sp>
      <p:sp>
        <p:nvSpPr>
          <p:cNvPr id="4" name="Footer Placeholder 3">
            <a:extLst>
              <a:ext uri="{FF2B5EF4-FFF2-40B4-BE49-F238E27FC236}">
                <a16:creationId xmlns:a16="http://schemas.microsoft.com/office/drawing/2014/main" id="{3D5B1184-89BE-990F-8C26-E46E41176B19}"/>
              </a:ext>
            </a:extLst>
          </p:cNvPr>
          <p:cNvSpPr>
            <a:spLocks noGrp="1"/>
          </p:cNvSpPr>
          <p:nvPr>
            <p:ph type="ftr" sz="quarter" idx="11"/>
          </p:nvPr>
        </p:nvSpPr>
        <p:spPr/>
        <p:txBody>
          <a:bodyPr/>
          <a:lstStyle/>
          <a:p>
            <a:r>
              <a:rPr lang="en-GB" sz="700" dirty="0"/>
              <a:t>This presentation was researched and compiled by:</a:t>
            </a:r>
            <a:br>
              <a:rPr lang="en-GB" sz="800" dirty="0"/>
            </a:br>
            <a:r>
              <a:rPr lang="en-GB" dirty="0"/>
              <a:t>MONEEB MINHAS</a:t>
            </a:r>
          </a:p>
        </p:txBody>
      </p:sp>
      <p:sp>
        <p:nvSpPr>
          <p:cNvPr id="5" name="Slide Number Placeholder 4">
            <a:extLst>
              <a:ext uri="{FF2B5EF4-FFF2-40B4-BE49-F238E27FC236}">
                <a16:creationId xmlns:a16="http://schemas.microsoft.com/office/drawing/2014/main" id="{21B9906F-86F9-D1D4-1C30-562CE65DC011}"/>
              </a:ext>
            </a:extLst>
          </p:cNvPr>
          <p:cNvSpPr>
            <a:spLocks noGrp="1"/>
          </p:cNvSpPr>
          <p:nvPr>
            <p:ph type="sldNum" sz="quarter" idx="12"/>
          </p:nvPr>
        </p:nvSpPr>
        <p:spPr/>
        <p:txBody>
          <a:bodyPr/>
          <a:lstStyle/>
          <a:p>
            <a:fld id="{9C34C810-059C-4551-8D0F-61E3E79FC1CC}" type="slidenum">
              <a:rPr lang="en-GB" smtClean="0"/>
              <a:t>28</a:t>
            </a:fld>
            <a:endParaRPr lang="en-GB"/>
          </a:p>
        </p:txBody>
      </p:sp>
      <p:sp>
        <p:nvSpPr>
          <p:cNvPr id="8" name="TextBox 7">
            <a:extLst>
              <a:ext uri="{FF2B5EF4-FFF2-40B4-BE49-F238E27FC236}">
                <a16:creationId xmlns:a16="http://schemas.microsoft.com/office/drawing/2014/main" id="{35F187C4-FDCC-EFC3-3CA5-43D81CDF666E}"/>
              </a:ext>
            </a:extLst>
          </p:cNvPr>
          <p:cNvSpPr txBox="1"/>
          <p:nvPr/>
        </p:nvSpPr>
        <p:spPr>
          <a:xfrm>
            <a:off x="1343890" y="3664529"/>
            <a:ext cx="9476509" cy="2279342"/>
          </a:xfrm>
          <a:prstGeom prst="rect">
            <a:avLst/>
          </a:prstGeom>
          <a:noFill/>
        </p:spPr>
        <p:txBody>
          <a:bodyPr wrap="square">
            <a:spAutoFit/>
          </a:bodyPr>
          <a:lstStyle/>
          <a:p>
            <a:pPr algn="ctr">
              <a:lnSpc>
                <a:spcPct val="107000"/>
              </a:lnSpc>
              <a:spcAft>
                <a:spcPts val="80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“Men ask you about the hour. Say: knowledge of it is with God (Alone). </a:t>
            </a:r>
            <a:r>
              <a:rPr lang="en-US" sz="3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What will make you understand that the hour maybe (very) near,” </a:t>
            </a:r>
          </a:p>
          <a:p>
            <a:pPr algn="ctr">
              <a:lnSpc>
                <a:spcPct val="107000"/>
              </a:lnSpc>
              <a:spcAft>
                <a:spcPts val="800"/>
              </a:spcAft>
            </a:pPr>
            <a:r>
              <a:rPr lang="en-US" sz="3200" b="1" i="1" dirty="0">
                <a:effectLst/>
                <a:latin typeface="Calibri" panose="020F0502020204030204" pitchFamily="34" charset="0"/>
                <a:ea typeface="Calibri" panose="020F0502020204030204" pitchFamily="34" charset="0"/>
                <a:cs typeface="Calibri" panose="020F0502020204030204" pitchFamily="34" charset="0"/>
              </a:rPr>
              <a:t>(33:63)</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8E7C0C72-3D35-DA2B-5F7F-01FC77916B3C}"/>
              </a:ext>
            </a:extLst>
          </p:cNvPr>
          <p:cNvPicPr>
            <a:picLocks noChangeAspect="1"/>
          </p:cNvPicPr>
          <p:nvPr/>
        </p:nvPicPr>
        <p:blipFill>
          <a:blip r:embed="rId2"/>
          <a:stretch>
            <a:fillRect/>
          </a:stretch>
        </p:blipFill>
        <p:spPr>
          <a:xfrm>
            <a:off x="1253736" y="1974047"/>
            <a:ext cx="9998348" cy="1669613"/>
          </a:xfrm>
          <a:prstGeom prst="rect">
            <a:avLst/>
          </a:prstGeom>
        </p:spPr>
      </p:pic>
    </p:spTree>
    <p:extLst>
      <p:ext uri="{BB962C8B-B14F-4D97-AF65-F5344CB8AC3E}">
        <p14:creationId xmlns:p14="http://schemas.microsoft.com/office/powerpoint/2010/main" val="40856305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4A2C2C7-DE3D-5E08-47A2-753A6DE8BB32}"/>
              </a:ext>
            </a:extLst>
          </p:cNvPr>
          <p:cNvSpPr>
            <a:spLocks noGrp="1"/>
          </p:cNvSpPr>
          <p:nvPr>
            <p:ph type="title"/>
          </p:nvPr>
        </p:nvSpPr>
        <p:spPr/>
        <p:txBody>
          <a:bodyPr/>
          <a:lstStyle/>
          <a:p>
            <a:pPr algn="ctr"/>
            <a:r>
              <a:rPr lang="en-US" dirty="0"/>
              <a:t>Some Explicit signs of the last day mentioned in Quran</a:t>
            </a:r>
          </a:p>
        </p:txBody>
      </p:sp>
      <p:sp>
        <p:nvSpPr>
          <p:cNvPr id="7" name="Text Placeholder 6">
            <a:extLst>
              <a:ext uri="{FF2B5EF4-FFF2-40B4-BE49-F238E27FC236}">
                <a16:creationId xmlns:a16="http://schemas.microsoft.com/office/drawing/2014/main" id="{524C6982-7F55-D339-C69F-FB836049C039}"/>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6F77C980-36E8-8E46-B7FF-13DB781CAF4C}"/>
              </a:ext>
            </a:extLst>
          </p:cNvPr>
          <p:cNvSpPr>
            <a:spLocks noGrp="1"/>
          </p:cNvSpPr>
          <p:nvPr>
            <p:ph type="ftr" sz="quarter" idx="11"/>
          </p:nvPr>
        </p:nvSpPr>
        <p:spPr/>
        <p:txBody>
          <a:bodyPr/>
          <a:lstStyle/>
          <a:p>
            <a:r>
              <a:rPr lang="en-GB" sz="700"/>
              <a:t>This presentation was researched and compiled by:</a:t>
            </a:r>
            <a:br>
              <a:rPr lang="en-GB" sz="800"/>
            </a:br>
            <a:r>
              <a:rPr lang="en-GB"/>
              <a:t>MONEEB MINHAS</a:t>
            </a:r>
            <a:endParaRPr lang="en-GB" dirty="0"/>
          </a:p>
        </p:txBody>
      </p:sp>
      <p:sp>
        <p:nvSpPr>
          <p:cNvPr id="5" name="Slide Number Placeholder 4">
            <a:extLst>
              <a:ext uri="{FF2B5EF4-FFF2-40B4-BE49-F238E27FC236}">
                <a16:creationId xmlns:a16="http://schemas.microsoft.com/office/drawing/2014/main" id="{34A54ACB-E3ED-FE00-8A3B-12B8B5E7AD32}"/>
              </a:ext>
            </a:extLst>
          </p:cNvPr>
          <p:cNvSpPr>
            <a:spLocks noGrp="1"/>
          </p:cNvSpPr>
          <p:nvPr>
            <p:ph type="sldNum" sz="quarter" idx="12"/>
          </p:nvPr>
        </p:nvSpPr>
        <p:spPr/>
        <p:txBody>
          <a:bodyPr/>
          <a:lstStyle/>
          <a:p>
            <a:fld id="{9C34C810-059C-4551-8D0F-61E3E79FC1CC}" type="slidenum">
              <a:rPr lang="en-GB" smtClean="0"/>
              <a:t>29</a:t>
            </a:fld>
            <a:endParaRPr lang="en-GB"/>
          </a:p>
        </p:txBody>
      </p:sp>
    </p:spTree>
    <p:extLst>
      <p:ext uri="{BB962C8B-B14F-4D97-AF65-F5344CB8AC3E}">
        <p14:creationId xmlns:p14="http://schemas.microsoft.com/office/powerpoint/2010/main" val="1075069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F0CE27-7E61-41C6-8994-E65A51692194}"/>
              </a:ext>
            </a:extLst>
          </p:cNvPr>
          <p:cNvSpPr>
            <a:spLocks noGrp="1"/>
          </p:cNvSpPr>
          <p:nvPr>
            <p:ph type="title"/>
          </p:nvPr>
        </p:nvSpPr>
        <p:spPr>
          <a:xfrm>
            <a:off x="635000" y="640823"/>
            <a:ext cx="3418659" cy="5583148"/>
          </a:xfrm>
        </p:spPr>
        <p:txBody>
          <a:bodyPr anchor="ctr">
            <a:normAutofit/>
          </a:bodyPr>
          <a:lstStyle/>
          <a:p>
            <a:r>
              <a:rPr lang="en-US" sz="5400" b="1"/>
              <a:t>Contents</a:t>
            </a:r>
          </a:p>
        </p:txBody>
      </p:sp>
      <p:sp>
        <p:nvSpPr>
          <p:cNvPr id="16"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56F42E06-BCF5-451D-8DAB-D8A2939FAF9C}"/>
              </a:ext>
            </a:extLst>
          </p:cNvPr>
          <p:cNvSpPr>
            <a:spLocks noGrp="1"/>
          </p:cNvSpPr>
          <p:nvPr>
            <p:ph type="ftr" sz="quarter" idx="11"/>
          </p:nvPr>
        </p:nvSpPr>
        <p:spPr>
          <a:xfrm>
            <a:off x="4038600" y="6356350"/>
            <a:ext cx="4114800" cy="365125"/>
          </a:xfrm>
        </p:spPr>
        <p:txBody>
          <a:bodyPr>
            <a:normAutofit/>
          </a:bodyPr>
          <a:lstStyle/>
          <a:p>
            <a:pPr>
              <a:lnSpc>
                <a:spcPct val="90000"/>
              </a:lnSpc>
              <a:spcAft>
                <a:spcPts val="600"/>
              </a:spcAft>
            </a:pPr>
            <a:r>
              <a:rPr lang="en-GB"/>
              <a:t>This presentation was researched and compiled by:</a:t>
            </a:r>
            <a:br>
              <a:rPr lang="en-GB"/>
            </a:br>
            <a:r>
              <a:rPr lang="en-GB"/>
              <a:t>MONEEB MINHAS</a:t>
            </a:r>
          </a:p>
        </p:txBody>
      </p:sp>
      <p:sp>
        <p:nvSpPr>
          <p:cNvPr id="8" name="Slide Number Placeholder 7">
            <a:extLst>
              <a:ext uri="{FF2B5EF4-FFF2-40B4-BE49-F238E27FC236}">
                <a16:creationId xmlns:a16="http://schemas.microsoft.com/office/drawing/2014/main" id="{47D0F96F-6FC3-4379-BC94-A97D827A19A5}"/>
              </a:ext>
            </a:extLst>
          </p:cNvPr>
          <p:cNvSpPr>
            <a:spLocks noGrp="1"/>
          </p:cNvSpPr>
          <p:nvPr>
            <p:ph type="sldNum" sz="quarter" idx="12"/>
          </p:nvPr>
        </p:nvSpPr>
        <p:spPr>
          <a:xfrm>
            <a:off x="8610600" y="6356350"/>
            <a:ext cx="2743200" cy="365125"/>
          </a:xfrm>
        </p:spPr>
        <p:txBody>
          <a:bodyPr>
            <a:normAutofit/>
          </a:bodyPr>
          <a:lstStyle/>
          <a:p>
            <a:pPr>
              <a:spcAft>
                <a:spcPts val="600"/>
              </a:spcAft>
            </a:pPr>
            <a:fld id="{9C34C810-059C-4551-8D0F-61E3E79FC1CC}" type="slidenum">
              <a:rPr lang="en-GB"/>
              <a:pPr>
                <a:spcAft>
                  <a:spcPts val="600"/>
                </a:spcAft>
              </a:pPr>
              <a:t>3</a:t>
            </a:fld>
            <a:endParaRPr lang="en-GB"/>
          </a:p>
        </p:txBody>
      </p:sp>
      <p:graphicFrame>
        <p:nvGraphicFramePr>
          <p:cNvPr id="10" name="Content Placeholder 2">
            <a:extLst>
              <a:ext uri="{FF2B5EF4-FFF2-40B4-BE49-F238E27FC236}">
                <a16:creationId xmlns:a16="http://schemas.microsoft.com/office/drawing/2014/main" id="{38458EF2-B0AA-C5FB-D722-73398B60E304}"/>
              </a:ext>
            </a:extLst>
          </p:cNvPr>
          <p:cNvGraphicFramePr>
            <a:graphicFrameLocks noGrp="1"/>
          </p:cNvGraphicFramePr>
          <p:nvPr>
            <p:ph idx="1"/>
            <p:extLst>
              <p:ext uri="{D42A27DB-BD31-4B8C-83A1-F6EECF244321}">
                <p14:modId xmlns:p14="http://schemas.microsoft.com/office/powerpoint/2010/main" val="2780204000"/>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23965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A649E-95F2-FE5D-A10B-964438127985}"/>
              </a:ext>
            </a:extLst>
          </p:cNvPr>
          <p:cNvSpPr>
            <a:spLocks noGrp="1"/>
          </p:cNvSpPr>
          <p:nvPr>
            <p:ph type="title"/>
          </p:nvPr>
        </p:nvSpPr>
        <p:spPr/>
        <p:txBody>
          <a:bodyPr>
            <a:normAutofit/>
          </a:bodyPr>
          <a:lstStyle/>
          <a:p>
            <a:pPr algn="ctr"/>
            <a:r>
              <a:rPr lang="en-US" b="1" dirty="0">
                <a:effectLst/>
                <a:latin typeface="Calibri" panose="020F0502020204030204" pitchFamily="34" charset="0"/>
                <a:ea typeface="Calibri" panose="020F0502020204030204" pitchFamily="34" charset="0"/>
                <a:cs typeface="Calibri" panose="020F0502020204030204" pitchFamily="34" charset="0"/>
              </a:rPr>
              <a:t>Beast of the earth</a:t>
            </a:r>
            <a:endParaRPr lang="en-US" sz="8800" dirty="0"/>
          </a:p>
        </p:txBody>
      </p:sp>
      <p:sp>
        <p:nvSpPr>
          <p:cNvPr id="4" name="Footer Placeholder 3">
            <a:extLst>
              <a:ext uri="{FF2B5EF4-FFF2-40B4-BE49-F238E27FC236}">
                <a16:creationId xmlns:a16="http://schemas.microsoft.com/office/drawing/2014/main" id="{FAA5CE0E-0C8D-046C-B8C4-72E8E806F738}"/>
              </a:ext>
            </a:extLst>
          </p:cNvPr>
          <p:cNvSpPr>
            <a:spLocks noGrp="1"/>
          </p:cNvSpPr>
          <p:nvPr>
            <p:ph type="ftr" sz="quarter" idx="11"/>
          </p:nvPr>
        </p:nvSpPr>
        <p:spPr/>
        <p:txBody>
          <a:bodyPr/>
          <a:lstStyle/>
          <a:p>
            <a:r>
              <a:rPr lang="en-GB" sz="700"/>
              <a:t>This presentation was researched and compiled by:</a:t>
            </a:r>
            <a:br>
              <a:rPr lang="en-GB" sz="800"/>
            </a:br>
            <a:r>
              <a:rPr lang="en-GB"/>
              <a:t>MONEEB MINHAS</a:t>
            </a:r>
            <a:endParaRPr lang="en-GB" dirty="0"/>
          </a:p>
        </p:txBody>
      </p:sp>
      <p:sp>
        <p:nvSpPr>
          <p:cNvPr id="5" name="Slide Number Placeholder 4">
            <a:extLst>
              <a:ext uri="{FF2B5EF4-FFF2-40B4-BE49-F238E27FC236}">
                <a16:creationId xmlns:a16="http://schemas.microsoft.com/office/drawing/2014/main" id="{1D04FEA9-F95C-A95C-6CC0-4419B5A083D8}"/>
              </a:ext>
            </a:extLst>
          </p:cNvPr>
          <p:cNvSpPr>
            <a:spLocks noGrp="1"/>
          </p:cNvSpPr>
          <p:nvPr>
            <p:ph type="sldNum" sz="quarter" idx="12"/>
          </p:nvPr>
        </p:nvSpPr>
        <p:spPr/>
        <p:txBody>
          <a:bodyPr/>
          <a:lstStyle/>
          <a:p>
            <a:fld id="{9C34C810-059C-4551-8D0F-61E3E79FC1CC}" type="slidenum">
              <a:rPr lang="en-GB" smtClean="0"/>
              <a:t>30</a:t>
            </a:fld>
            <a:endParaRPr lang="en-GB"/>
          </a:p>
        </p:txBody>
      </p:sp>
      <p:pic>
        <p:nvPicPr>
          <p:cNvPr id="6" name="Picture 5">
            <a:extLst>
              <a:ext uri="{FF2B5EF4-FFF2-40B4-BE49-F238E27FC236}">
                <a16:creationId xmlns:a16="http://schemas.microsoft.com/office/drawing/2014/main" id="{6D313ED6-E649-EC55-7BB0-FDD8B41525C6}"/>
              </a:ext>
            </a:extLst>
          </p:cNvPr>
          <p:cNvPicPr>
            <a:picLocks noChangeAspect="1"/>
          </p:cNvPicPr>
          <p:nvPr/>
        </p:nvPicPr>
        <p:blipFill>
          <a:blip r:embed="rId2"/>
          <a:stretch>
            <a:fillRect/>
          </a:stretch>
        </p:blipFill>
        <p:spPr>
          <a:xfrm>
            <a:off x="2069412" y="2216727"/>
            <a:ext cx="8053175" cy="981941"/>
          </a:xfrm>
          <a:prstGeom prst="rect">
            <a:avLst/>
          </a:prstGeom>
        </p:spPr>
      </p:pic>
      <p:sp>
        <p:nvSpPr>
          <p:cNvPr id="8" name="TextBox 7">
            <a:extLst>
              <a:ext uri="{FF2B5EF4-FFF2-40B4-BE49-F238E27FC236}">
                <a16:creationId xmlns:a16="http://schemas.microsoft.com/office/drawing/2014/main" id="{1892EB40-D8FF-3AA0-6274-0A6E696AD48B}"/>
              </a:ext>
            </a:extLst>
          </p:cNvPr>
          <p:cNvSpPr txBox="1"/>
          <p:nvPr/>
        </p:nvSpPr>
        <p:spPr>
          <a:xfrm>
            <a:off x="1406236" y="3659333"/>
            <a:ext cx="9047018" cy="2121158"/>
          </a:xfrm>
          <a:prstGeom prst="rect">
            <a:avLst/>
          </a:prstGeom>
          <a:noFill/>
        </p:spPr>
        <p:txBody>
          <a:bodyPr wrap="square">
            <a:spAutoFit/>
          </a:bodyPr>
          <a:lstStyle/>
          <a:p>
            <a:pPr algn="ctr">
              <a:lnSpc>
                <a:spcPct val="107000"/>
              </a:lnSpc>
              <a:spcAft>
                <a:spcPts val="800"/>
              </a:spcAft>
            </a:pPr>
            <a:r>
              <a:rPr lang="en-US" sz="2800" b="1"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“When the word [of judgement] falls upon them, We shall bring out for them a </a:t>
            </a:r>
            <a:r>
              <a:rPr lang="en-US" sz="2800" b="1" i="1" u="sng" dirty="0">
                <a:solidFill>
                  <a:srgbClr val="000000"/>
                </a:solidFill>
                <a:effectLst/>
                <a:latin typeface="Calibri" panose="020F0502020204030204" pitchFamily="34" charset="0"/>
                <a:ea typeface="Calibri" panose="020F0502020204030204" pitchFamily="34" charset="0"/>
                <a:cs typeface="Arial" panose="020B0604020202020204" pitchFamily="34" charset="0"/>
              </a:rPr>
              <a:t>Beast</a:t>
            </a:r>
            <a:r>
              <a:rPr lang="en-US" sz="2800" b="1"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from the earth</a:t>
            </a:r>
            <a:r>
              <a:rPr lang="en-US" sz="2800" b="1" i="1" dirty="0">
                <a:effectLst/>
                <a:latin typeface="Calibri" panose="020F0502020204030204" pitchFamily="34" charset="0"/>
                <a:ea typeface="Calibri" panose="020F0502020204030204" pitchFamily="34" charset="0"/>
                <a:cs typeface="Arial" panose="020B0604020202020204" pitchFamily="34" charset="0"/>
              </a:rPr>
              <a:t>”</a:t>
            </a:r>
          </a:p>
          <a:p>
            <a:pPr algn="ctr">
              <a:lnSpc>
                <a:spcPct val="107000"/>
              </a:lnSpc>
              <a:spcAft>
                <a:spcPts val="800"/>
              </a:spcAft>
            </a:pPr>
            <a:r>
              <a:rPr lang="en-US" sz="2800" b="1"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(27:82)</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940771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A649E-95F2-FE5D-A10B-964438127985}"/>
              </a:ext>
            </a:extLst>
          </p:cNvPr>
          <p:cNvSpPr>
            <a:spLocks noGrp="1"/>
          </p:cNvSpPr>
          <p:nvPr>
            <p:ph type="title"/>
          </p:nvPr>
        </p:nvSpPr>
        <p:spPr/>
        <p:txBody>
          <a:bodyPr>
            <a:normAutofit/>
          </a:bodyPr>
          <a:lstStyle/>
          <a:p>
            <a:pPr algn="ctr"/>
            <a:r>
              <a:rPr lang="en-US" b="1" dirty="0" err="1">
                <a:effectLst/>
                <a:latin typeface="Calibri" panose="020F0502020204030204" pitchFamily="34" charset="0"/>
                <a:ea typeface="Calibri" panose="020F0502020204030204" pitchFamily="34" charset="0"/>
                <a:cs typeface="Calibri" panose="020F0502020204030204" pitchFamily="34" charset="0"/>
              </a:rPr>
              <a:t>Yajuj</a:t>
            </a:r>
            <a:r>
              <a:rPr lang="en-US" b="1" dirty="0">
                <a:effectLst/>
                <a:latin typeface="Calibri" panose="020F0502020204030204" pitchFamily="34" charset="0"/>
                <a:ea typeface="Calibri" panose="020F0502020204030204" pitchFamily="34" charset="0"/>
                <a:cs typeface="Calibri" panose="020F0502020204030204" pitchFamily="34" charset="0"/>
              </a:rPr>
              <a:t> </a:t>
            </a:r>
            <a:r>
              <a:rPr lang="en-US" b="1" dirty="0" err="1">
                <a:effectLst/>
                <a:latin typeface="Calibri" panose="020F0502020204030204" pitchFamily="34" charset="0"/>
                <a:ea typeface="Calibri" panose="020F0502020204030204" pitchFamily="34" charset="0"/>
                <a:cs typeface="Calibri" panose="020F0502020204030204" pitchFamily="34" charset="0"/>
              </a:rPr>
              <a:t>wa</a:t>
            </a:r>
            <a:r>
              <a:rPr lang="en-US" b="1" dirty="0">
                <a:effectLst/>
                <a:latin typeface="Calibri" panose="020F0502020204030204" pitchFamily="34" charset="0"/>
                <a:ea typeface="Calibri" panose="020F0502020204030204" pitchFamily="34" charset="0"/>
                <a:cs typeface="Calibri" panose="020F0502020204030204" pitchFamily="34" charset="0"/>
              </a:rPr>
              <a:t> </a:t>
            </a:r>
            <a:r>
              <a:rPr lang="en-US" b="1" dirty="0" err="1">
                <a:effectLst/>
                <a:latin typeface="Calibri" panose="020F0502020204030204" pitchFamily="34" charset="0"/>
                <a:ea typeface="Calibri" panose="020F0502020204030204" pitchFamily="34" charset="0"/>
                <a:cs typeface="Calibri" panose="020F0502020204030204" pitchFamily="34" charset="0"/>
              </a:rPr>
              <a:t>Maju</a:t>
            </a:r>
            <a:r>
              <a:rPr lang="en-US" b="1" dirty="0" err="1">
                <a:latin typeface="Calibri" panose="020F0502020204030204" pitchFamily="34" charset="0"/>
                <a:ea typeface="Calibri" panose="020F0502020204030204" pitchFamily="34" charset="0"/>
                <a:cs typeface="Calibri" panose="020F0502020204030204" pitchFamily="34" charset="0"/>
              </a:rPr>
              <a:t>j</a:t>
            </a:r>
            <a:r>
              <a:rPr lang="en-US" b="1" dirty="0">
                <a:latin typeface="Calibri" panose="020F0502020204030204" pitchFamily="34" charset="0"/>
                <a:ea typeface="Calibri" panose="020F0502020204030204" pitchFamily="34" charset="0"/>
                <a:cs typeface="Calibri" panose="020F0502020204030204" pitchFamily="34" charset="0"/>
              </a:rPr>
              <a:t> (Gog and Magog) and the barrier</a:t>
            </a:r>
            <a:endParaRPr lang="en-US" sz="8800" dirty="0"/>
          </a:p>
        </p:txBody>
      </p:sp>
      <p:sp>
        <p:nvSpPr>
          <p:cNvPr id="4" name="Footer Placeholder 3">
            <a:extLst>
              <a:ext uri="{FF2B5EF4-FFF2-40B4-BE49-F238E27FC236}">
                <a16:creationId xmlns:a16="http://schemas.microsoft.com/office/drawing/2014/main" id="{FAA5CE0E-0C8D-046C-B8C4-72E8E806F738}"/>
              </a:ext>
            </a:extLst>
          </p:cNvPr>
          <p:cNvSpPr>
            <a:spLocks noGrp="1"/>
          </p:cNvSpPr>
          <p:nvPr>
            <p:ph type="ftr" sz="quarter" idx="11"/>
          </p:nvPr>
        </p:nvSpPr>
        <p:spPr/>
        <p:txBody>
          <a:bodyPr/>
          <a:lstStyle/>
          <a:p>
            <a:r>
              <a:rPr lang="en-GB" sz="700"/>
              <a:t>This presentation was researched and compiled by:</a:t>
            </a:r>
            <a:br>
              <a:rPr lang="en-GB" sz="800"/>
            </a:br>
            <a:r>
              <a:rPr lang="en-GB"/>
              <a:t>MONEEB MINHAS</a:t>
            </a:r>
            <a:endParaRPr lang="en-GB" dirty="0"/>
          </a:p>
        </p:txBody>
      </p:sp>
      <p:sp>
        <p:nvSpPr>
          <p:cNvPr id="5" name="Slide Number Placeholder 4">
            <a:extLst>
              <a:ext uri="{FF2B5EF4-FFF2-40B4-BE49-F238E27FC236}">
                <a16:creationId xmlns:a16="http://schemas.microsoft.com/office/drawing/2014/main" id="{1D04FEA9-F95C-A95C-6CC0-4419B5A083D8}"/>
              </a:ext>
            </a:extLst>
          </p:cNvPr>
          <p:cNvSpPr>
            <a:spLocks noGrp="1"/>
          </p:cNvSpPr>
          <p:nvPr>
            <p:ph type="sldNum" sz="quarter" idx="12"/>
          </p:nvPr>
        </p:nvSpPr>
        <p:spPr/>
        <p:txBody>
          <a:bodyPr/>
          <a:lstStyle/>
          <a:p>
            <a:fld id="{9C34C810-059C-4551-8D0F-61E3E79FC1CC}" type="slidenum">
              <a:rPr lang="en-GB" smtClean="0"/>
              <a:t>31</a:t>
            </a:fld>
            <a:endParaRPr lang="en-GB"/>
          </a:p>
        </p:txBody>
      </p:sp>
      <p:sp>
        <p:nvSpPr>
          <p:cNvPr id="8" name="TextBox 7">
            <a:extLst>
              <a:ext uri="{FF2B5EF4-FFF2-40B4-BE49-F238E27FC236}">
                <a16:creationId xmlns:a16="http://schemas.microsoft.com/office/drawing/2014/main" id="{1892EB40-D8FF-3AA0-6274-0A6E696AD48B}"/>
              </a:ext>
            </a:extLst>
          </p:cNvPr>
          <p:cNvSpPr txBox="1"/>
          <p:nvPr/>
        </p:nvSpPr>
        <p:spPr>
          <a:xfrm>
            <a:off x="1406236" y="3659333"/>
            <a:ext cx="9047018" cy="2479590"/>
          </a:xfrm>
          <a:prstGeom prst="rect">
            <a:avLst/>
          </a:prstGeom>
          <a:noFill/>
        </p:spPr>
        <p:txBody>
          <a:bodyPr wrap="square">
            <a:spAutoFit/>
          </a:bodyPr>
          <a:lstStyle/>
          <a:p>
            <a:pPr marL="228600" algn="ctr">
              <a:lnSpc>
                <a:spcPct val="107000"/>
              </a:lnSpc>
              <a:spcAft>
                <a:spcPts val="800"/>
              </a:spcAft>
            </a:pPr>
            <a:r>
              <a:rPr lang="en-US" sz="2800" b="1" i="1" dirty="0">
                <a:effectLst/>
                <a:latin typeface="Calibri" panose="020F0502020204030204" pitchFamily="34" charset="0"/>
                <a:ea typeface="TimesNewRoman"/>
                <a:cs typeface="Calibri" panose="020F0502020204030204" pitchFamily="34" charset="0"/>
              </a:rPr>
              <a:t>“But there is a ban on (the people of the) City which We have destroyed: that they (the residents) shall not return - Until Gog and Magog are let loose (their barrier) and they swiftly spread out in every direction.”</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228600" algn="ctr">
              <a:lnSpc>
                <a:spcPct val="107000"/>
              </a:lnSpc>
              <a:spcAft>
                <a:spcPts val="800"/>
              </a:spcAft>
            </a:pPr>
            <a:r>
              <a:rPr lang="en-US" sz="2800" b="1" i="1" dirty="0">
                <a:effectLst/>
                <a:latin typeface="Calibri" panose="020F0502020204030204" pitchFamily="34" charset="0"/>
                <a:ea typeface="Calibri" panose="020F0502020204030204" pitchFamily="34" charset="0"/>
                <a:cs typeface="Calibri" panose="020F0502020204030204" pitchFamily="34" charset="0"/>
              </a:rPr>
              <a:t>(21:95-96)</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2CBB30F1-D80D-510E-EA7A-9BF1927DCFE8}"/>
              </a:ext>
            </a:extLst>
          </p:cNvPr>
          <p:cNvPicPr>
            <a:picLocks noChangeAspect="1"/>
          </p:cNvPicPr>
          <p:nvPr/>
        </p:nvPicPr>
        <p:blipFill>
          <a:blip r:embed="rId2"/>
          <a:stretch>
            <a:fillRect/>
          </a:stretch>
        </p:blipFill>
        <p:spPr>
          <a:xfrm>
            <a:off x="3027457" y="1762918"/>
            <a:ext cx="6199329" cy="853902"/>
          </a:xfrm>
          <a:prstGeom prst="rect">
            <a:avLst/>
          </a:prstGeom>
        </p:spPr>
      </p:pic>
      <p:pic>
        <p:nvPicPr>
          <p:cNvPr id="12" name="Picture 11">
            <a:extLst>
              <a:ext uri="{FF2B5EF4-FFF2-40B4-BE49-F238E27FC236}">
                <a16:creationId xmlns:a16="http://schemas.microsoft.com/office/drawing/2014/main" id="{CFC6D8A8-6F59-11BB-967C-E2A6B345EE27}"/>
              </a:ext>
            </a:extLst>
          </p:cNvPr>
          <p:cNvPicPr>
            <a:picLocks noChangeAspect="1"/>
          </p:cNvPicPr>
          <p:nvPr/>
        </p:nvPicPr>
        <p:blipFill>
          <a:blip r:embed="rId3"/>
          <a:stretch>
            <a:fillRect/>
          </a:stretch>
        </p:blipFill>
        <p:spPr>
          <a:xfrm>
            <a:off x="1738746" y="2680306"/>
            <a:ext cx="8776752" cy="1036722"/>
          </a:xfrm>
          <a:prstGeom prst="rect">
            <a:avLst/>
          </a:prstGeom>
        </p:spPr>
      </p:pic>
    </p:spTree>
    <p:extLst>
      <p:ext uri="{BB962C8B-B14F-4D97-AF65-F5344CB8AC3E}">
        <p14:creationId xmlns:p14="http://schemas.microsoft.com/office/powerpoint/2010/main" val="26082537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A649E-95F2-FE5D-A10B-964438127985}"/>
              </a:ext>
            </a:extLst>
          </p:cNvPr>
          <p:cNvSpPr>
            <a:spLocks noGrp="1"/>
          </p:cNvSpPr>
          <p:nvPr>
            <p:ph type="title"/>
          </p:nvPr>
        </p:nvSpPr>
        <p:spPr/>
        <p:txBody>
          <a:bodyPr>
            <a:normAutofit/>
          </a:bodyPr>
          <a:lstStyle/>
          <a:p>
            <a:pPr algn="ctr"/>
            <a:r>
              <a:rPr lang="en-US" b="1" dirty="0" err="1">
                <a:effectLst/>
                <a:latin typeface="Calibri" panose="020F0502020204030204" pitchFamily="34" charset="0"/>
                <a:ea typeface="Calibri" panose="020F0502020204030204" pitchFamily="34" charset="0"/>
                <a:cs typeface="Calibri" panose="020F0502020204030204" pitchFamily="34" charset="0"/>
              </a:rPr>
              <a:t>Yajuj</a:t>
            </a:r>
            <a:r>
              <a:rPr lang="en-US" b="1" dirty="0">
                <a:effectLst/>
                <a:latin typeface="Calibri" panose="020F0502020204030204" pitchFamily="34" charset="0"/>
                <a:ea typeface="Calibri" panose="020F0502020204030204" pitchFamily="34" charset="0"/>
                <a:cs typeface="Calibri" panose="020F0502020204030204" pitchFamily="34" charset="0"/>
              </a:rPr>
              <a:t> </a:t>
            </a:r>
            <a:r>
              <a:rPr lang="en-US" b="1" dirty="0" err="1">
                <a:effectLst/>
                <a:latin typeface="Calibri" panose="020F0502020204030204" pitchFamily="34" charset="0"/>
                <a:ea typeface="Calibri" panose="020F0502020204030204" pitchFamily="34" charset="0"/>
                <a:cs typeface="Calibri" panose="020F0502020204030204" pitchFamily="34" charset="0"/>
              </a:rPr>
              <a:t>wa</a:t>
            </a:r>
            <a:r>
              <a:rPr lang="en-US" b="1" dirty="0">
                <a:effectLst/>
                <a:latin typeface="Calibri" panose="020F0502020204030204" pitchFamily="34" charset="0"/>
                <a:ea typeface="Calibri" panose="020F0502020204030204" pitchFamily="34" charset="0"/>
                <a:cs typeface="Calibri" panose="020F0502020204030204" pitchFamily="34" charset="0"/>
              </a:rPr>
              <a:t> </a:t>
            </a:r>
            <a:r>
              <a:rPr lang="en-US" b="1" dirty="0" err="1">
                <a:effectLst/>
                <a:latin typeface="Calibri" panose="020F0502020204030204" pitchFamily="34" charset="0"/>
                <a:ea typeface="Calibri" panose="020F0502020204030204" pitchFamily="34" charset="0"/>
                <a:cs typeface="Calibri" panose="020F0502020204030204" pitchFamily="34" charset="0"/>
              </a:rPr>
              <a:t>Maju</a:t>
            </a:r>
            <a:r>
              <a:rPr lang="en-US" b="1" dirty="0" err="1">
                <a:latin typeface="Calibri" panose="020F0502020204030204" pitchFamily="34" charset="0"/>
                <a:ea typeface="Calibri" panose="020F0502020204030204" pitchFamily="34" charset="0"/>
                <a:cs typeface="Calibri" panose="020F0502020204030204" pitchFamily="34" charset="0"/>
              </a:rPr>
              <a:t>j</a:t>
            </a:r>
            <a:r>
              <a:rPr lang="en-US" b="1" dirty="0">
                <a:latin typeface="Calibri" panose="020F0502020204030204" pitchFamily="34" charset="0"/>
                <a:ea typeface="Calibri" panose="020F0502020204030204" pitchFamily="34" charset="0"/>
                <a:cs typeface="Calibri" panose="020F0502020204030204" pitchFamily="34" charset="0"/>
              </a:rPr>
              <a:t> (Gog and Magog) and the barrier</a:t>
            </a:r>
            <a:endParaRPr lang="en-US" sz="8800" dirty="0"/>
          </a:p>
        </p:txBody>
      </p:sp>
      <p:sp>
        <p:nvSpPr>
          <p:cNvPr id="4" name="Footer Placeholder 3">
            <a:extLst>
              <a:ext uri="{FF2B5EF4-FFF2-40B4-BE49-F238E27FC236}">
                <a16:creationId xmlns:a16="http://schemas.microsoft.com/office/drawing/2014/main" id="{FAA5CE0E-0C8D-046C-B8C4-72E8E806F738}"/>
              </a:ext>
            </a:extLst>
          </p:cNvPr>
          <p:cNvSpPr>
            <a:spLocks noGrp="1"/>
          </p:cNvSpPr>
          <p:nvPr>
            <p:ph type="ftr" sz="quarter" idx="11"/>
          </p:nvPr>
        </p:nvSpPr>
        <p:spPr/>
        <p:txBody>
          <a:bodyPr/>
          <a:lstStyle/>
          <a:p>
            <a:r>
              <a:rPr lang="en-GB" sz="700"/>
              <a:t>This presentation was researched and compiled by:</a:t>
            </a:r>
            <a:br>
              <a:rPr lang="en-GB" sz="800"/>
            </a:br>
            <a:r>
              <a:rPr lang="en-GB"/>
              <a:t>MONEEB MINHAS</a:t>
            </a:r>
            <a:endParaRPr lang="en-GB" dirty="0"/>
          </a:p>
        </p:txBody>
      </p:sp>
      <p:sp>
        <p:nvSpPr>
          <p:cNvPr id="5" name="Slide Number Placeholder 4">
            <a:extLst>
              <a:ext uri="{FF2B5EF4-FFF2-40B4-BE49-F238E27FC236}">
                <a16:creationId xmlns:a16="http://schemas.microsoft.com/office/drawing/2014/main" id="{1D04FEA9-F95C-A95C-6CC0-4419B5A083D8}"/>
              </a:ext>
            </a:extLst>
          </p:cNvPr>
          <p:cNvSpPr>
            <a:spLocks noGrp="1"/>
          </p:cNvSpPr>
          <p:nvPr>
            <p:ph type="sldNum" sz="quarter" idx="12"/>
          </p:nvPr>
        </p:nvSpPr>
        <p:spPr/>
        <p:txBody>
          <a:bodyPr/>
          <a:lstStyle/>
          <a:p>
            <a:fld id="{9C34C810-059C-4551-8D0F-61E3E79FC1CC}" type="slidenum">
              <a:rPr lang="en-GB" smtClean="0"/>
              <a:t>32</a:t>
            </a:fld>
            <a:endParaRPr lang="en-GB"/>
          </a:p>
        </p:txBody>
      </p:sp>
      <p:sp>
        <p:nvSpPr>
          <p:cNvPr id="8" name="TextBox 7">
            <a:extLst>
              <a:ext uri="{FF2B5EF4-FFF2-40B4-BE49-F238E27FC236}">
                <a16:creationId xmlns:a16="http://schemas.microsoft.com/office/drawing/2014/main" id="{1892EB40-D8FF-3AA0-6274-0A6E696AD48B}"/>
              </a:ext>
            </a:extLst>
          </p:cNvPr>
          <p:cNvSpPr txBox="1"/>
          <p:nvPr/>
        </p:nvSpPr>
        <p:spPr>
          <a:xfrm>
            <a:off x="567813" y="3659333"/>
            <a:ext cx="11068663" cy="2342116"/>
          </a:xfrm>
          <a:prstGeom prst="rect">
            <a:avLst/>
          </a:prstGeom>
          <a:noFill/>
        </p:spPr>
        <p:txBody>
          <a:bodyPr wrap="square">
            <a:spAutoFit/>
          </a:bodyPr>
          <a:lstStyle/>
          <a:p>
            <a:pPr marL="228600" algn="ctr">
              <a:lnSpc>
                <a:spcPct val="107000"/>
              </a:lnSpc>
              <a:spcAft>
                <a:spcPts val="800"/>
              </a:spcAft>
            </a:pPr>
            <a:r>
              <a:rPr lang="en-US" sz="2400" b="1" i="1"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“He said, ‘This is a mercy from my Lord. But when the promise of my Lord is fulfilled, He will level it; and my Lord’s promise is true. And on that day (</a:t>
            </a:r>
            <a:r>
              <a:rPr lang="en-US" sz="2400" b="1" i="1" dirty="0" err="1">
                <a:solidFill>
                  <a:srgbClr val="212529"/>
                </a:solidFill>
                <a:effectLst/>
                <a:latin typeface="Calibri" panose="020F0502020204030204" pitchFamily="34" charset="0"/>
                <a:ea typeface="Calibri" panose="020F0502020204030204" pitchFamily="34" charset="0"/>
                <a:cs typeface="Calibri" panose="020F0502020204030204" pitchFamily="34" charset="0"/>
              </a:rPr>
              <a:t>ie</a:t>
            </a:r>
            <a:r>
              <a:rPr lang="en-US" sz="2400" b="1" i="1"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 the day </a:t>
            </a:r>
            <a:r>
              <a:rPr lang="en-US" sz="2400" b="1" i="1" dirty="0" err="1">
                <a:solidFill>
                  <a:srgbClr val="212529"/>
                </a:solidFill>
                <a:effectLst/>
                <a:latin typeface="Calibri" panose="020F0502020204030204" pitchFamily="34" charset="0"/>
                <a:ea typeface="Calibri" panose="020F0502020204030204" pitchFamily="34" charset="0"/>
                <a:cs typeface="Calibri" panose="020F0502020204030204" pitchFamily="34" charset="0"/>
              </a:rPr>
              <a:t>Yajuj</a:t>
            </a:r>
            <a:r>
              <a:rPr lang="en-US" sz="2400" b="1" i="1"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 </a:t>
            </a:r>
            <a:r>
              <a:rPr lang="en-US" sz="2400" b="1" i="1" dirty="0" err="1">
                <a:solidFill>
                  <a:srgbClr val="212529"/>
                </a:solidFill>
                <a:effectLst/>
                <a:latin typeface="Calibri" panose="020F0502020204030204" pitchFamily="34" charset="0"/>
                <a:ea typeface="Calibri" panose="020F0502020204030204" pitchFamily="34" charset="0"/>
                <a:cs typeface="Calibri" panose="020F0502020204030204" pitchFamily="34" charset="0"/>
              </a:rPr>
              <a:t>Majuj</a:t>
            </a:r>
            <a:r>
              <a:rPr lang="en-US" sz="2400" b="1" i="1"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 are released) We shall let them surge like waves on one another, and the Trumpet will be blown, and We shall gather them all,</a:t>
            </a:r>
            <a:r>
              <a:rPr lang="en-US" sz="2400" b="1" i="1" dirty="0">
                <a:effectLst/>
                <a:latin typeface="Calibri" panose="020F0502020204030204" pitchFamily="34" charset="0"/>
                <a:ea typeface="Calibri" panose="020F0502020204030204" pitchFamily="34" charset="0"/>
                <a:cs typeface="Arial" panose="020B0604020202020204" pitchFamily="34" charset="0"/>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228600" algn="ctr">
              <a:lnSpc>
                <a:spcPct val="107000"/>
              </a:lnSpc>
              <a:spcAft>
                <a:spcPts val="800"/>
              </a:spcAft>
            </a:pPr>
            <a:r>
              <a:rPr lang="en-US" sz="3600" b="1" i="1" dirty="0">
                <a:effectLst/>
                <a:latin typeface="Calibri" panose="020F0502020204030204" pitchFamily="34" charset="0"/>
                <a:ea typeface="Calibri" panose="020F0502020204030204" pitchFamily="34" charset="0"/>
                <a:cs typeface="Calibri" panose="020F0502020204030204" pitchFamily="34" charset="0"/>
              </a:rPr>
              <a:t>(18:98-99)</a:t>
            </a:r>
            <a:endParaRPr lang="en-US" sz="3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1E27F83-37C9-7858-3F70-F7B0BD636716}"/>
              </a:ext>
            </a:extLst>
          </p:cNvPr>
          <p:cNvPicPr>
            <a:picLocks noChangeAspect="1"/>
          </p:cNvPicPr>
          <p:nvPr/>
        </p:nvPicPr>
        <p:blipFill>
          <a:blip r:embed="rId2"/>
          <a:stretch>
            <a:fillRect/>
          </a:stretch>
        </p:blipFill>
        <p:spPr>
          <a:xfrm>
            <a:off x="2729346" y="2737691"/>
            <a:ext cx="6858000" cy="704215"/>
          </a:xfrm>
          <a:prstGeom prst="rect">
            <a:avLst/>
          </a:prstGeom>
        </p:spPr>
      </p:pic>
      <p:pic>
        <p:nvPicPr>
          <p:cNvPr id="6" name="Picture 5">
            <a:extLst>
              <a:ext uri="{FF2B5EF4-FFF2-40B4-BE49-F238E27FC236}">
                <a16:creationId xmlns:a16="http://schemas.microsoft.com/office/drawing/2014/main" id="{E8751F59-C12E-277C-0D82-807EFBE1301F}"/>
              </a:ext>
            </a:extLst>
          </p:cNvPr>
          <p:cNvPicPr>
            <a:picLocks noChangeAspect="1"/>
          </p:cNvPicPr>
          <p:nvPr/>
        </p:nvPicPr>
        <p:blipFill>
          <a:blip r:embed="rId3"/>
          <a:stretch>
            <a:fillRect/>
          </a:stretch>
        </p:blipFill>
        <p:spPr>
          <a:xfrm>
            <a:off x="3053831" y="1861764"/>
            <a:ext cx="6209030" cy="704850"/>
          </a:xfrm>
          <a:prstGeom prst="rect">
            <a:avLst/>
          </a:prstGeom>
        </p:spPr>
      </p:pic>
    </p:spTree>
    <p:extLst>
      <p:ext uri="{BB962C8B-B14F-4D97-AF65-F5344CB8AC3E}">
        <p14:creationId xmlns:p14="http://schemas.microsoft.com/office/powerpoint/2010/main" val="11945305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A649E-95F2-FE5D-A10B-964438127985}"/>
              </a:ext>
            </a:extLst>
          </p:cNvPr>
          <p:cNvSpPr>
            <a:spLocks noGrp="1"/>
          </p:cNvSpPr>
          <p:nvPr>
            <p:ph type="title"/>
          </p:nvPr>
        </p:nvSpPr>
        <p:spPr/>
        <p:txBody>
          <a:bodyPr>
            <a:normAutofit/>
          </a:bodyPr>
          <a:lstStyle/>
          <a:p>
            <a:pPr algn="ctr"/>
            <a:r>
              <a:rPr lang="en-US" b="1" dirty="0">
                <a:effectLst/>
                <a:latin typeface="Calibri" panose="020F0502020204030204" pitchFamily="34" charset="0"/>
                <a:ea typeface="Calibri" panose="020F0502020204030204" pitchFamily="34" charset="0"/>
                <a:cs typeface="Calibri" panose="020F0502020204030204" pitchFamily="34" charset="0"/>
              </a:rPr>
              <a:t>Jesus’ (as)</a:t>
            </a:r>
            <a:endParaRPr lang="en-US" sz="8800" dirty="0"/>
          </a:p>
        </p:txBody>
      </p:sp>
      <p:sp>
        <p:nvSpPr>
          <p:cNvPr id="4" name="Footer Placeholder 3">
            <a:extLst>
              <a:ext uri="{FF2B5EF4-FFF2-40B4-BE49-F238E27FC236}">
                <a16:creationId xmlns:a16="http://schemas.microsoft.com/office/drawing/2014/main" id="{FAA5CE0E-0C8D-046C-B8C4-72E8E806F738}"/>
              </a:ext>
            </a:extLst>
          </p:cNvPr>
          <p:cNvSpPr>
            <a:spLocks noGrp="1"/>
          </p:cNvSpPr>
          <p:nvPr>
            <p:ph type="ftr" sz="quarter" idx="11"/>
          </p:nvPr>
        </p:nvSpPr>
        <p:spPr/>
        <p:txBody>
          <a:bodyPr/>
          <a:lstStyle/>
          <a:p>
            <a:r>
              <a:rPr lang="en-GB" sz="700"/>
              <a:t>This presentation was researched and compiled by:</a:t>
            </a:r>
            <a:br>
              <a:rPr lang="en-GB" sz="800"/>
            </a:br>
            <a:r>
              <a:rPr lang="en-GB"/>
              <a:t>MONEEB MINHAS</a:t>
            </a:r>
            <a:endParaRPr lang="en-GB" dirty="0"/>
          </a:p>
        </p:txBody>
      </p:sp>
      <p:sp>
        <p:nvSpPr>
          <p:cNvPr id="5" name="Slide Number Placeholder 4">
            <a:extLst>
              <a:ext uri="{FF2B5EF4-FFF2-40B4-BE49-F238E27FC236}">
                <a16:creationId xmlns:a16="http://schemas.microsoft.com/office/drawing/2014/main" id="{1D04FEA9-F95C-A95C-6CC0-4419B5A083D8}"/>
              </a:ext>
            </a:extLst>
          </p:cNvPr>
          <p:cNvSpPr>
            <a:spLocks noGrp="1"/>
          </p:cNvSpPr>
          <p:nvPr>
            <p:ph type="sldNum" sz="quarter" idx="12"/>
          </p:nvPr>
        </p:nvSpPr>
        <p:spPr/>
        <p:txBody>
          <a:bodyPr/>
          <a:lstStyle/>
          <a:p>
            <a:fld id="{9C34C810-059C-4551-8D0F-61E3E79FC1CC}" type="slidenum">
              <a:rPr lang="en-GB" smtClean="0"/>
              <a:t>33</a:t>
            </a:fld>
            <a:endParaRPr lang="en-GB"/>
          </a:p>
        </p:txBody>
      </p:sp>
      <p:sp>
        <p:nvSpPr>
          <p:cNvPr id="8" name="TextBox 7">
            <a:extLst>
              <a:ext uri="{FF2B5EF4-FFF2-40B4-BE49-F238E27FC236}">
                <a16:creationId xmlns:a16="http://schemas.microsoft.com/office/drawing/2014/main" id="{1892EB40-D8FF-3AA0-6274-0A6E696AD48B}"/>
              </a:ext>
            </a:extLst>
          </p:cNvPr>
          <p:cNvSpPr txBox="1"/>
          <p:nvPr/>
        </p:nvSpPr>
        <p:spPr>
          <a:xfrm>
            <a:off x="567813" y="3659333"/>
            <a:ext cx="11068663" cy="1222451"/>
          </a:xfrm>
          <a:prstGeom prst="rect">
            <a:avLst/>
          </a:prstGeom>
          <a:noFill/>
        </p:spPr>
        <p:txBody>
          <a:bodyPr wrap="square">
            <a:spAutoFit/>
          </a:bodyPr>
          <a:lstStyle/>
          <a:p>
            <a:pPr algn="ctr">
              <a:lnSpc>
                <a:spcPct val="107000"/>
              </a:lnSpc>
              <a:spcAft>
                <a:spcPts val="800"/>
              </a:spcAft>
            </a:pPr>
            <a:r>
              <a:rPr lang="en-US" sz="2800" b="1" i="1"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“Indeed he (Jesus) is a sign of the Hour; so do not doubt it and follow me”</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228600" algn="ctr">
              <a:lnSpc>
                <a:spcPct val="107000"/>
              </a:lnSpc>
              <a:spcAft>
                <a:spcPts val="800"/>
              </a:spcAft>
            </a:pPr>
            <a:r>
              <a:rPr lang="en-US" sz="3600" b="1" i="1" dirty="0">
                <a:effectLst/>
                <a:latin typeface="Calibri" panose="020F0502020204030204" pitchFamily="34" charset="0"/>
                <a:ea typeface="Calibri" panose="020F0502020204030204" pitchFamily="34" charset="0"/>
                <a:cs typeface="Calibri" panose="020F0502020204030204" pitchFamily="34" charset="0"/>
              </a:rPr>
              <a:t>(43:61)</a:t>
            </a:r>
            <a:endParaRPr lang="en-US" sz="3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7" name="Picture 6" descr="A picture containing text&#10;&#10;Description automatically generated">
            <a:extLst>
              <a:ext uri="{FF2B5EF4-FFF2-40B4-BE49-F238E27FC236}">
                <a16:creationId xmlns:a16="http://schemas.microsoft.com/office/drawing/2014/main" id="{A6FE0804-DE5F-B9F0-3CB7-3295141B000A}"/>
              </a:ext>
            </a:extLst>
          </p:cNvPr>
          <p:cNvPicPr>
            <a:picLocks noChangeAspect="1"/>
          </p:cNvPicPr>
          <p:nvPr/>
        </p:nvPicPr>
        <p:blipFill>
          <a:blip r:embed="rId2"/>
          <a:stretch>
            <a:fillRect/>
          </a:stretch>
        </p:blipFill>
        <p:spPr>
          <a:xfrm>
            <a:off x="2650996" y="2114661"/>
            <a:ext cx="6890008" cy="1084006"/>
          </a:xfrm>
          <a:prstGeom prst="rect">
            <a:avLst/>
          </a:prstGeom>
        </p:spPr>
      </p:pic>
    </p:spTree>
    <p:extLst>
      <p:ext uri="{BB962C8B-B14F-4D97-AF65-F5344CB8AC3E}">
        <p14:creationId xmlns:p14="http://schemas.microsoft.com/office/powerpoint/2010/main" val="6557296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90358-EE0A-443E-9CDE-0B511EBDDED1}"/>
              </a:ext>
            </a:extLst>
          </p:cNvPr>
          <p:cNvSpPr>
            <a:spLocks noGrp="1"/>
          </p:cNvSpPr>
          <p:nvPr>
            <p:ph type="title"/>
          </p:nvPr>
        </p:nvSpPr>
        <p:spPr/>
        <p:txBody>
          <a:bodyPr/>
          <a:lstStyle/>
          <a:p>
            <a:r>
              <a:rPr lang="en-US" dirty="0"/>
              <a:t>What about the Dajjal (Anti-Christ)?</a:t>
            </a:r>
          </a:p>
        </p:txBody>
      </p:sp>
      <p:sp>
        <p:nvSpPr>
          <p:cNvPr id="3" name="Content Placeholder 2">
            <a:extLst>
              <a:ext uri="{FF2B5EF4-FFF2-40B4-BE49-F238E27FC236}">
                <a16:creationId xmlns:a16="http://schemas.microsoft.com/office/drawing/2014/main" id="{873D0774-8A56-C406-8488-0C86EB6DC084}"/>
              </a:ext>
            </a:extLst>
          </p:cNvPr>
          <p:cNvSpPr>
            <a:spLocks noGrp="1"/>
          </p:cNvSpPr>
          <p:nvPr>
            <p:ph idx="1"/>
          </p:nvPr>
        </p:nvSpPr>
        <p:spPr/>
        <p:txBody>
          <a:bodyPr/>
          <a:lstStyle/>
          <a:p>
            <a:r>
              <a:rPr lang="en-US" dirty="0"/>
              <a:t>In Sahih Al Bukhari alone the word Dajjal appears 83 times within 53 </a:t>
            </a:r>
            <a:r>
              <a:rPr lang="en-US" dirty="0" err="1"/>
              <a:t>Ahadith</a:t>
            </a:r>
            <a:r>
              <a:rPr lang="en-US" dirty="0"/>
              <a:t>.</a:t>
            </a:r>
          </a:p>
          <a:p>
            <a:r>
              <a:rPr lang="en-US" dirty="0"/>
              <a:t>No doubt he is an important figure in relation to the end times</a:t>
            </a:r>
          </a:p>
          <a:p>
            <a:r>
              <a:rPr lang="en-US" dirty="0"/>
              <a:t>The Prophet (Saw) even said: “There is no prophet that was sent to this world that did not warn his people about Dajjal” (Bukhari)</a:t>
            </a:r>
          </a:p>
        </p:txBody>
      </p:sp>
      <p:sp>
        <p:nvSpPr>
          <p:cNvPr id="4" name="Footer Placeholder 3">
            <a:extLst>
              <a:ext uri="{FF2B5EF4-FFF2-40B4-BE49-F238E27FC236}">
                <a16:creationId xmlns:a16="http://schemas.microsoft.com/office/drawing/2014/main" id="{501C8820-6051-20D0-7141-A58D66DF7D55}"/>
              </a:ext>
            </a:extLst>
          </p:cNvPr>
          <p:cNvSpPr>
            <a:spLocks noGrp="1"/>
          </p:cNvSpPr>
          <p:nvPr>
            <p:ph type="ftr" sz="quarter" idx="11"/>
          </p:nvPr>
        </p:nvSpPr>
        <p:spPr/>
        <p:txBody>
          <a:bodyPr/>
          <a:lstStyle/>
          <a:p>
            <a:r>
              <a:rPr lang="en-GB" sz="700"/>
              <a:t>This presentation was researched and compiled by:</a:t>
            </a:r>
            <a:br>
              <a:rPr lang="en-GB" sz="800"/>
            </a:br>
            <a:r>
              <a:rPr lang="en-GB"/>
              <a:t>MONEEB MINHAS</a:t>
            </a:r>
            <a:endParaRPr lang="en-GB" dirty="0"/>
          </a:p>
        </p:txBody>
      </p:sp>
      <p:sp>
        <p:nvSpPr>
          <p:cNvPr id="5" name="Slide Number Placeholder 4">
            <a:extLst>
              <a:ext uri="{FF2B5EF4-FFF2-40B4-BE49-F238E27FC236}">
                <a16:creationId xmlns:a16="http://schemas.microsoft.com/office/drawing/2014/main" id="{C0716B05-741C-4561-F9D9-7F0E1DBCBBF2}"/>
              </a:ext>
            </a:extLst>
          </p:cNvPr>
          <p:cNvSpPr>
            <a:spLocks noGrp="1"/>
          </p:cNvSpPr>
          <p:nvPr>
            <p:ph type="sldNum" sz="quarter" idx="12"/>
          </p:nvPr>
        </p:nvSpPr>
        <p:spPr/>
        <p:txBody>
          <a:bodyPr/>
          <a:lstStyle/>
          <a:p>
            <a:fld id="{9C34C810-059C-4551-8D0F-61E3E79FC1CC}" type="slidenum">
              <a:rPr lang="en-GB" smtClean="0"/>
              <a:t>34</a:t>
            </a:fld>
            <a:endParaRPr lang="en-GB"/>
          </a:p>
        </p:txBody>
      </p:sp>
    </p:spTree>
    <p:extLst>
      <p:ext uri="{BB962C8B-B14F-4D97-AF65-F5344CB8AC3E}">
        <p14:creationId xmlns:p14="http://schemas.microsoft.com/office/powerpoint/2010/main" val="321626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15DEB-8248-6006-6C1B-AD8E6A571D1A}"/>
              </a:ext>
            </a:extLst>
          </p:cNvPr>
          <p:cNvSpPr>
            <a:spLocks noGrp="1"/>
          </p:cNvSpPr>
          <p:nvPr>
            <p:ph type="title"/>
          </p:nvPr>
        </p:nvSpPr>
        <p:spPr/>
        <p:txBody>
          <a:bodyPr/>
          <a:lstStyle/>
          <a:p>
            <a:r>
              <a:rPr lang="en-US" dirty="0"/>
              <a:t>Dajjal</a:t>
            </a:r>
          </a:p>
        </p:txBody>
      </p:sp>
      <p:sp>
        <p:nvSpPr>
          <p:cNvPr id="3" name="Content Placeholder 2">
            <a:extLst>
              <a:ext uri="{FF2B5EF4-FFF2-40B4-BE49-F238E27FC236}">
                <a16:creationId xmlns:a16="http://schemas.microsoft.com/office/drawing/2014/main" id="{3AF4DF58-041F-07DD-B8AE-F8D3FF4BD627}"/>
              </a:ext>
            </a:extLst>
          </p:cNvPr>
          <p:cNvSpPr>
            <a:spLocks noGrp="1"/>
          </p:cNvSpPr>
          <p:nvPr>
            <p:ph idx="1"/>
          </p:nvPr>
        </p:nvSpPr>
        <p:spPr/>
        <p:txBody>
          <a:bodyPr/>
          <a:lstStyle/>
          <a:p>
            <a:pPr marL="0" indent="0">
              <a:buNone/>
            </a:pPr>
            <a:r>
              <a:rPr lang="en-US" b="0" i="0" dirty="0">
                <a:solidFill>
                  <a:srgbClr val="08081A"/>
                </a:solidFill>
                <a:effectLst/>
                <a:latin typeface="Akzidenz Roman"/>
              </a:rPr>
              <a:t>Once Allah's Messenger (</a:t>
            </a:r>
            <a:r>
              <a:rPr lang="ar-SA" b="0" i="0" dirty="0">
                <a:solidFill>
                  <a:srgbClr val="08081A"/>
                </a:solidFill>
                <a:effectLst/>
                <a:latin typeface="Akzidenz Roman"/>
              </a:rPr>
              <a:t>ﷺ) </a:t>
            </a:r>
            <a:r>
              <a:rPr lang="en-US" b="0" i="0" dirty="0">
                <a:solidFill>
                  <a:srgbClr val="08081A"/>
                </a:solidFill>
                <a:effectLst/>
                <a:latin typeface="Akzidenz Roman"/>
              </a:rPr>
              <a:t>stood amongst the people, glorified and praised Allah as He deserved and then mentioned the Dajjal saying, </a:t>
            </a:r>
            <a:r>
              <a:rPr lang="en-US" b="1" i="1" dirty="0">
                <a:solidFill>
                  <a:srgbClr val="08081A"/>
                </a:solidFill>
                <a:effectLst/>
                <a:latin typeface="Akzidenz Roman"/>
              </a:rPr>
              <a:t>"l warn you against him (i.e. the Dajjal) and there was no prophet but warned his nation against him. No doubt, Noah warned his nation against him but I tell you about him something of which no prophet told his nation before me. You should know that he is </a:t>
            </a:r>
            <a:r>
              <a:rPr lang="en-US" b="1" i="1" u="sng" dirty="0">
                <a:solidFill>
                  <a:srgbClr val="08081A"/>
                </a:solidFill>
                <a:effectLst/>
                <a:latin typeface="Akzidenz Roman"/>
              </a:rPr>
              <a:t>one-eyed</a:t>
            </a:r>
            <a:r>
              <a:rPr lang="en-US" b="1" i="1" dirty="0">
                <a:solidFill>
                  <a:srgbClr val="08081A"/>
                </a:solidFill>
                <a:effectLst/>
                <a:latin typeface="Akzidenz Roman"/>
              </a:rPr>
              <a:t>, and Allah is not one-eyed.“</a:t>
            </a:r>
          </a:p>
          <a:p>
            <a:pPr marL="0" indent="0">
              <a:buNone/>
            </a:pPr>
            <a:r>
              <a:rPr lang="en-US" sz="1800" b="1" i="1" dirty="0">
                <a:solidFill>
                  <a:srgbClr val="000000"/>
                </a:solidFill>
                <a:effectLst/>
                <a:latin typeface="Verdana" panose="020B0604030504040204" pitchFamily="34" charset="0"/>
              </a:rPr>
              <a:t>Sahih al-Bukhari 3337</a:t>
            </a:r>
            <a:endParaRPr lang="en-US" sz="1800" b="1" i="1" dirty="0"/>
          </a:p>
        </p:txBody>
      </p:sp>
      <p:sp>
        <p:nvSpPr>
          <p:cNvPr id="4" name="Footer Placeholder 3">
            <a:extLst>
              <a:ext uri="{FF2B5EF4-FFF2-40B4-BE49-F238E27FC236}">
                <a16:creationId xmlns:a16="http://schemas.microsoft.com/office/drawing/2014/main" id="{6CB77C8A-4822-70A5-150B-21128D57CCE4}"/>
              </a:ext>
            </a:extLst>
          </p:cNvPr>
          <p:cNvSpPr>
            <a:spLocks noGrp="1"/>
          </p:cNvSpPr>
          <p:nvPr>
            <p:ph type="ftr" sz="quarter" idx="11"/>
          </p:nvPr>
        </p:nvSpPr>
        <p:spPr/>
        <p:txBody>
          <a:bodyPr/>
          <a:lstStyle/>
          <a:p>
            <a:r>
              <a:rPr lang="en-GB" sz="700"/>
              <a:t>This presentation was researched and compiled by:</a:t>
            </a:r>
            <a:br>
              <a:rPr lang="en-GB" sz="800"/>
            </a:br>
            <a:r>
              <a:rPr lang="en-GB"/>
              <a:t>MONEEB MINHAS</a:t>
            </a:r>
            <a:endParaRPr lang="en-GB" dirty="0"/>
          </a:p>
        </p:txBody>
      </p:sp>
      <p:sp>
        <p:nvSpPr>
          <p:cNvPr id="5" name="Slide Number Placeholder 4">
            <a:extLst>
              <a:ext uri="{FF2B5EF4-FFF2-40B4-BE49-F238E27FC236}">
                <a16:creationId xmlns:a16="http://schemas.microsoft.com/office/drawing/2014/main" id="{C9B83A78-6148-0A70-F00E-F3CE8A652FC4}"/>
              </a:ext>
            </a:extLst>
          </p:cNvPr>
          <p:cNvSpPr>
            <a:spLocks noGrp="1"/>
          </p:cNvSpPr>
          <p:nvPr>
            <p:ph type="sldNum" sz="quarter" idx="12"/>
          </p:nvPr>
        </p:nvSpPr>
        <p:spPr/>
        <p:txBody>
          <a:bodyPr/>
          <a:lstStyle/>
          <a:p>
            <a:fld id="{9C34C810-059C-4551-8D0F-61E3E79FC1CC}" type="slidenum">
              <a:rPr lang="en-GB" smtClean="0"/>
              <a:t>35</a:t>
            </a:fld>
            <a:endParaRPr lang="en-GB"/>
          </a:p>
        </p:txBody>
      </p:sp>
    </p:spTree>
    <p:extLst>
      <p:ext uri="{BB962C8B-B14F-4D97-AF65-F5344CB8AC3E}">
        <p14:creationId xmlns:p14="http://schemas.microsoft.com/office/powerpoint/2010/main" val="18894214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FCD12-211D-1D0B-EBA9-A39EC6C8D795}"/>
              </a:ext>
            </a:extLst>
          </p:cNvPr>
          <p:cNvSpPr>
            <a:spLocks noGrp="1"/>
          </p:cNvSpPr>
          <p:nvPr>
            <p:ph type="title"/>
          </p:nvPr>
        </p:nvSpPr>
        <p:spPr/>
        <p:txBody>
          <a:bodyPr/>
          <a:lstStyle/>
          <a:p>
            <a:r>
              <a:rPr lang="en-US" dirty="0"/>
              <a:t>Hadith on Dajjal</a:t>
            </a:r>
          </a:p>
        </p:txBody>
      </p:sp>
      <p:sp>
        <p:nvSpPr>
          <p:cNvPr id="3" name="Content Placeholder 2">
            <a:extLst>
              <a:ext uri="{FF2B5EF4-FFF2-40B4-BE49-F238E27FC236}">
                <a16:creationId xmlns:a16="http://schemas.microsoft.com/office/drawing/2014/main" id="{A521EE43-77B0-9C47-5E60-C012B4A77CEB}"/>
              </a:ext>
            </a:extLst>
          </p:cNvPr>
          <p:cNvSpPr>
            <a:spLocks noGrp="1"/>
          </p:cNvSpPr>
          <p:nvPr>
            <p:ph idx="1"/>
          </p:nvPr>
        </p:nvSpPr>
        <p:spPr/>
        <p:txBody>
          <a:bodyPr>
            <a:normAutofit fontScale="62500" lnSpcReduction="20000"/>
          </a:bodyPr>
          <a:lstStyle/>
          <a:p>
            <a:pPr marL="0" indent="0">
              <a:buNone/>
            </a:pPr>
            <a:r>
              <a:rPr lang="en-US" sz="1800" dirty="0">
                <a:solidFill>
                  <a:srgbClr val="08081A"/>
                </a:solidFill>
                <a:effectLst/>
                <a:latin typeface="Helvetica" panose="020B0604020202020204" pitchFamily="34" charset="0"/>
                <a:ea typeface="Calibri" panose="020F0502020204030204" pitchFamily="34" charset="0"/>
                <a:cs typeface="Arial" panose="020B0604020202020204" pitchFamily="34" charset="0"/>
              </a:rPr>
              <a:t>The Messenger of Allah (</a:t>
            </a:r>
            <a:r>
              <a:rPr lang="ar-SA" sz="1800" dirty="0">
                <a:solidFill>
                  <a:srgbClr val="08081A"/>
                </a:solidFill>
                <a:effectLst/>
                <a:latin typeface="Helvetica" panose="020B0604020202020204" pitchFamily="34" charset="0"/>
                <a:ea typeface="Calibri" panose="020F0502020204030204" pitchFamily="34" charset="0"/>
                <a:cs typeface="Arial" panose="020B0604020202020204" pitchFamily="34" charset="0"/>
              </a:rPr>
              <a:t>ﷺ</a:t>
            </a:r>
            <a:r>
              <a:rPr lang="en-US" sz="1800" dirty="0">
                <a:solidFill>
                  <a:srgbClr val="08081A"/>
                </a:solidFill>
                <a:effectLst/>
                <a:latin typeface="Helvetica" panose="020B0604020202020204" pitchFamily="34" charset="0"/>
                <a:ea typeface="Calibri" panose="020F0502020204030204" pitchFamily="34" charset="0"/>
                <a:cs typeface="Arial" panose="020B0604020202020204" pitchFamily="34" charset="0"/>
              </a:rPr>
              <a:t>) mentioned Dajjal, one morning, as something despised but also alarming, until we thought that he was in the stand of date-palm trees. When we came to the Messenger of Allah (</a:t>
            </a:r>
            <a:r>
              <a:rPr lang="ar-SA" sz="1800" dirty="0">
                <a:solidFill>
                  <a:srgbClr val="08081A"/>
                </a:solidFill>
                <a:effectLst/>
                <a:latin typeface="Helvetica" panose="020B0604020202020204" pitchFamily="34" charset="0"/>
                <a:ea typeface="Calibri" panose="020F0502020204030204" pitchFamily="34" charset="0"/>
                <a:cs typeface="Arial" panose="020B0604020202020204" pitchFamily="34" charset="0"/>
              </a:rPr>
              <a:t>ﷺ</a:t>
            </a:r>
            <a:r>
              <a:rPr lang="en-US" sz="1800" dirty="0">
                <a:solidFill>
                  <a:srgbClr val="08081A"/>
                </a:solidFill>
                <a:effectLst/>
                <a:latin typeface="Helvetica" panose="020B0604020202020204" pitchFamily="34" charset="0"/>
                <a:ea typeface="Calibri" panose="020F0502020204030204" pitchFamily="34" charset="0"/>
                <a:cs typeface="Arial" panose="020B0604020202020204" pitchFamily="34" charset="0"/>
              </a:rPr>
              <a:t>) in the evening, he saw that (fear) in us, and said: 'What is the matter with you?' We said: 'O Messenger of Allah, you mentioned Dajjal this morning, and you spoke of him as something despised but also alarming, until we thought that he was in the stand of date-palm trees.' He said: 'There are things that I fear more for you than the Dajjal. If he appears while I am among you, I will contend with him on your behalf, and if he appears when I am not among you, then each man must fend for himself, and Allah will take care of every Muslim on my behalf. He (Dajjal) will be a young man with curly hair and a protuberant eye; I liken him to 'Abdul-'Uzza bin Qatan. Whoever among you sees him, let him recite the first Verses of Surat Al-</a:t>
            </a:r>
            <a:r>
              <a:rPr lang="en-US" sz="1800" dirty="0" err="1">
                <a:solidFill>
                  <a:srgbClr val="08081A"/>
                </a:solidFill>
                <a:effectLst/>
                <a:latin typeface="Helvetica" panose="020B0604020202020204" pitchFamily="34" charset="0"/>
                <a:ea typeface="Calibri" panose="020F0502020204030204" pitchFamily="34" charset="0"/>
                <a:cs typeface="Arial" panose="020B0604020202020204" pitchFamily="34" charset="0"/>
              </a:rPr>
              <a:t>Kahf</a:t>
            </a:r>
            <a:r>
              <a:rPr lang="en-US" sz="1800" dirty="0">
                <a:solidFill>
                  <a:srgbClr val="08081A"/>
                </a:solidFill>
                <a:effectLst/>
                <a:latin typeface="Helvetica" panose="020B0604020202020204" pitchFamily="34" charset="0"/>
                <a:ea typeface="Calibri" panose="020F0502020204030204" pitchFamily="34" charset="0"/>
                <a:cs typeface="Arial" panose="020B0604020202020204" pitchFamily="34" charset="0"/>
              </a:rPr>
              <a:t> over him. He will emerge from </a:t>
            </a:r>
            <a:r>
              <a:rPr lang="en-US" sz="1800" dirty="0" err="1">
                <a:solidFill>
                  <a:srgbClr val="08081A"/>
                </a:solidFill>
                <a:effectLst/>
                <a:latin typeface="Helvetica" panose="020B0604020202020204" pitchFamily="34" charset="0"/>
                <a:ea typeface="Calibri" panose="020F0502020204030204" pitchFamily="34" charset="0"/>
                <a:cs typeface="Arial" panose="020B0604020202020204" pitchFamily="34" charset="0"/>
              </a:rPr>
              <a:t>Khallah</a:t>
            </a:r>
            <a:r>
              <a:rPr lang="en-US" sz="1800" dirty="0">
                <a:solidFill>
                  <a:srgbClr val="08081A"/>
                </a:solidFill>
                <a:effectLst/>
                <a:latin typeface="Helvetica" panose="020B0604020202020204" pitchFamily="34" charset="0"/>
                <a:ea typeface="Calibri" panose="020F0502020204030204" pitchFamily="34" charset="0"/>
                <a:cs typeface="Arial" panose="020B0604020202020204" pitchFamily="34" charset="0"/>
              </a:rPr>
              <a:t>, between Sham and Iraq, and will wreak havoc right and left. O slaves of Allah, remain steadfast.' We said: 'O Messenger of Allah, how long will he stay on earth?' </a:t>
            </a:r>
            <a:r>
              <a:rPr lang="en-US" sz="1800" b="1" dirty="0">
                <a:solidFill>
                  <a:srgbClr val="08081A"/>
                </a:solidFill>
                <a:effectLst/>
                <a:latin typeface="Helvetica" panose="020B0604020202020204" pitchFamily="34" charset="0"/>
                <a:ea typeface="Calibri" panose="020F0502020204030204" pitchFamily="34" charset="0"/>
                <a:cs typeface="Arial" panose="020B0604020202020204" pitchFamily="34" charset="0"/>
              </a:rPr>
              <a:t>He said: 'Forty days, one day like a year, one day like a month, one day like a week, and the rest of his days like your days.' We said: 'O Messenger of Allah, on that day which is like a year, will the prayers of one day suffice us?'</a:t>
            </a:r>
            <a:r>
              <a:rPr lang="en-US" sz="1800" dirty="0">
                <a:solidFill>
                  <a:srgbClr val="08081A"/>
                </a:solidFill>
                <a:effectLst/>
                <a:latin typeface="Helvetica" panose="020B0604020202020204" pitchFamily="34" charset="0"/>
                <a:ea typeface="Calibri" panose="020F0502020204030204" pitchFamily="34" charset="0"/>
                <a:cs typeface="Arial" panose="020B0604020202020204" pitchFamily="34" charset="0"/>
              </a:rPr>
              <a:t> He said: 'Make an estimate of time (and then observe prayer).' We said: 'How fast will he move through the earth?' He said</a:t>
            </a:r>
            <a:r>
              <a:rPr lang="en-US" sz="1800" b="1" dirty="0">
                <a:solidFill>
                  <a:srgbClr val="08081A"/>
                </a:solidFill>
                <a:effectLst/>
                <a:latin typeface="Helvetica" panose="020B0604020202020204" pitchFamily="34" charset="0"/>
                <a:ea typeface="Calibri" panose="020F0502020204030204" pitchFamily="34" charset="0"/>
                <a:cs typeface="Arial" panose="020B0604020202020204" pitchFamily="34" charset="0"/>
              </a:rPr>
              <a:t>: 'Like a rain cloud driving by the wind.'</a:t>
            </a:r>
            <a:r>
              <a:rPr lang="en-US" sz="1800" dirty="0">
                <a:solidFill>
                  <a:srgbClr val="08081A"/>
                </a:solidFill>
                <a:effectLst/>
                <a:latin typeface="Helvetica" panose="020B0604020202020204" pitchFamily="34" charset="0"/>
                <a:ea typeface="Calibri" panose="020F0502020204030204" pitchFamily="34" charset="0"/>
                <a:cs typeface="Arial" panose="020B0604020202020204" pitchFamily="34" charset="0"/>
              </a:rPr>
              <a:t> He said: 'He will come to some people and call them, and they will respond and believe in him. </a:t>
            </a:r>
            <a:r>
              <a:rPr lang="en-US" sz="1800" b="1" dirty="0">
                <a:solidFill>
                  <a:srgbClr val="08081A"/>
                </a:solidFill>
                <a:effectLst/>
                <a:latin typeface="Helvetica" panose="020B0604020202020204" pitchFamily="34" charset="0"/>
                <a:ea typeface="Calibri" panose="020F0502020204030204" pitchFamily="34" charset="0"/>
                <a:cs typeface="Arial" panose="020B0604020202020204" pitchFamily="34" charset="0"/>
              </a:rPr>
              <a:t>Then he will command the sky to rain and it will rain</a:t>
            </a:r>
            <a:r>
              <a:rPr lang="en-US" sz="1800" dirty="0">
                <a:solidFill>
                  <a:srgbClr val="08081A"/>
                </a:solidFill>
                <a:effectLst/>
                <a:latin typeface="Helvetica" panose="020B0604020202020204" pitchFamily="34" charset="0"/>
                <a:ea typeface="Calibri" panose="020F0502020204030204" pitchFamily="34" charset="0"/>
                <a:cs typeface="Arial" panose="020B0604020202020204" pitchFamily="34" charset="0"/>
              </a:rPr>
              <a:t>, and he will command the earth to produce vegetation and it will do so, and their flocks will come back in the evening with their humps taller, their udders fuller and their flanks fatter than they have ever been. Then he will come to some (other) people and call them, and they will reject him, so he will turn away from them and they will suffer drought and be left with nothing. Then he will pass through the wasteland and will say: "Bring forth your treasures," then go away, and its treasures will follow him like a swarm of bees. Then he will call a man brimming with youth and will strike him with a sword and cut him in two. He will put the two pieces as far apart as the distance between an archer and his target. Then he will call him and he will come with his face shining, laughing. While they are like that, Allah will send '</a:t>
            </a:r>
            <a:r>
              <a:rPr lang="en-US" sz="1800" dirty="0" err="1">
                <a:solidFill>
                  <a:srgbClr val="08081A"/>
                </a:solidFill>
                <a:effectLst/>
                <a:latin typeface="Helvetica" panose="020B0604020202020204" pitchFamily="34" charset="0"/>
                <a:ea typeface="Calibri" panose="020F0502020204030204" pitchFamily="34" charset="0"/>
                <a:cs typeface="Arial" panose="020B0604020202020204" pitchFamily="34" charset="0"/>
              </a:rPr>
              <a:t>Eisa</a:t>
            </a:r>
            <a:r>
              <a:rPr lang="en-US" sz="1800" dirty="0">
                <a:solidFill>
                  <a:srgbClr val="08081A"/>
                </a:solidFill>
                <a:effectLst/>
                <a:latin typeface="Helvetica" panose="020B0604020202020204" pitchFamily="34" charset="0"/>
                <a:ea typeface="Calibri" panose="020F0502020204030204" pitchFamily="34" charset="0"/>
                <a:cs typeface="Arial" panose="020B0604020202020204" pitchFamily="34" charset="0"/>
              </a:rPr>
              <a:t> bin Maryam, who will come down at the white minaret in the east of Damascus, wearing two </a:t>
            </a:r>
            <a:r>
              <a:rPr lang="en-US" sz="1800" dirty="0" err="1">
                <a:solidFill>
                  <a:srgbClr val="08081A"/>
                </a:solidFill>
                <a:effectLst/>
                <a:latin typeface="Helvetica" panose="020B0604020202020204" pitchFamily="34" charset="0"/>
                <a:ea typeface="Calibri" panose="020F0502020204030204" pitchFamily="34" charset="0"/>
                <a:cs typeface="Arial" panose="020B0604020202020204" pitchFamily="34" charset="0"/>
              </a:rPr>
              <a:t>Mahrud</a:t>
            </a:r>
            <a:r>
              <a:rPr lang="en-US" sz="1800" dirty="0">
                <a:solidFill>
                  <a:srgbClr val="08081A"/>
                </a:solidFill>
                <a:effectLst/>
                <a:latin typeface="Helvetica" panose="020B0604020202020204" pitchFamily="34" charset="0"/>
                <a:ea typeface="Calibri" panose="020F0502020204030204" pitchFamily="34" charset="0"/>
                <a:cs typeface="Arial" panose="020B0604020202020204" pitchFamily="34" charset="0"/>
              </a:rPr>
              <a:t>[garment dyed with Wars and then Saffron], resting his hands on the wings of two angels. When he lowers his head, beads of perspiration will fall from it. Every disbeliever who smells the fragrance of his breath will die, and his breath will reach as far as his eye can see. Then he will set out and catch up with him (the Dajjal) at the gate of </a:t>
            </a:r>
            <a:r>
              <a:rPr lang="en-US" sz="1800" dirty="0" err="1">
                <a:solidFill>
                  <a:srgbClr val="08081A"/>
                </a:solidFill>
                <a:effectLst/>
                <a:latin typeface="Helvetica" panose="020B0604020202020204" pitchFamily="34" charset="0"/>
                <a:ea typeface="Calibri" panose="020F0502020204030204" pitchFamily="34" charset="0"/>
                <a:cs typeface="Arial" panose="020B0604020202020204" pitchFamily="34" charset="0"/>
              </a:rPr>
              <a:t>Ludd</a:t>
            </a:r>
            <a:r>
              <a:rPr lang="en-US" sz="1800" dirty="0">
                <a:solidFill>
                  <a:srgbClr val="08081A"/>
                </a:solidFill>
                <a:effectLst/>
                <a:latin typeface="Helvetica" panose="020B0604020202020204" pitchFamily="34" charset="0"/>
                <a:ea typeface="Calibri" panose="020F0502020204030204" pitchFamily="34" charset="0"/>
                <a:cs typeface="Arial" panose="020B0604020202020204" pitchFamily="34" charset="0"/>
              </a:rPr>
              <a:t>, and will kill him. Then the Prophet of Allah '</a:t>
            </a:r>
            <a:r>
              <a:rPr lang="en-US" sz="1800" dirty="0" err="1">
                <a:solidFill>
                  <a:srgbClr val="08081A"/>
                </a:solidFill>
                <a:effectLst/>
                <a:latin typeface="Helvetica" panose="020B0604020202020204" pitchFamily="34" charset="0"/>
                <a:ea typeface="Calibri" panose="020F0502020204030204" pitchFamily="34" charset="0"/>
                <a:cs typeface="Arial" panose="020B0604020202020204" pitchFamily="34" charset="0"/>
              </a:rPr>
              <a:t>Eisa</a:t>
            </a:r>
            <a:r>
              <a:rPr lang="en-US" sz="1800" dirty="0">
                <a:solidFill>
                  <a:srgbClr val="08081A"/>
                </a:solidFill>
                <a:effectLst/>
                <a:latin typeface="Helvetica" panose="020B0604020202020204" pitchFamily="34" charset="0"/>
                <a:ea typeface="Calibri" panose="020F0502020204030204" pitchFamily="34" charset="0"/>
                <a:cs typeface="Arial" panose="020B0604020202020204" pitchFamily="34" charset="0"/>
              </a:rPr>
              <a:t> will come to some people whom Allah has protected, and he will wipe their faces and tell them of their status in Paradise. While they are like that, Allah will reveal to him: "O '</a:t>
            </a:r>
            <a:r>
              <a:rPr lang="en-US" sz="1800" dirty="0" err="1">
                <a:solidFill>
                  <a:srgbClr val="08081A"/>
                </a:solidFill>
                <a:effectLst/>
                <a:latin typeface="Helvetica" panose="020B0604020202020204" pitchFamily="34" charset="0"/>
                <a:ea typeface="Calibri" panose="020F0502020204030204" pitchFamily="34" charset="0"/>
                <a:cs typeface="Arial" panose="020B0604020202020204" pitchFamily="34" charset="0"/>
              </a:rPr>
              <a:t>Eisa</a:t>
            </a:r>
            <a:r>
              <a:rPr lang="en-US" sz="1800" dirty="0">
                <a:solidFill>
                  <a:srgbClr val="08081A"/>
                </a:solidFill>
                <a:effectLst/>
                <a:latin typeface="Helvetica" panose="020B0604020202020204" pitchFamily="34" charset="0"/>
                <a:ea typeface="Calibri" panose="020F0502020204030204" pitchFamily="34" charset="0"/>
                <a:cs typeface="Arial" panose="020B0604020202020204" pitchFamily="34" charset="0"/>
              </a:rPr>
              <a:t>, I have brought forth some of My slaves whom no one will be able to kill, so take My slaves to Tur in safety." Then Gog and Magog will emerge and they will, as Allah describes, "swoop down from every mound."[21:96] The first of them will pass by lake Tiberias and drink from it, then the last of them will pass by it and will say: "There was water here once." The Prophet of Allah, '</a:t>
            </a:r>
            <a:r>
              <a:rPr lang="en-US" sz="1800" dirty="0" err="1">
                <a:solidFill>
                  <a:srgbClr val="08081A"/>
                </a:solidFill>
                <a:effectLst/>
                <a:latin typeface="Helvetica" panose="020B0604020202020204" pitchFamily="34" charset="0"/>
                <a:ea typeface="Calibri" panose="020F0502020204030204" pitchFamily="34" charset="0"/>
                <a:cs typeface="Arial" panose="020B0604020202020204" pitchFamily="34" charset="0"/>
              </a:rPr>
              <a:t>Eisa</a:t>
            </a:r>
            <a:r>
              <a:rPr lang="en-US" sz="1800" dirty="0">
                <a:solidFill>
                  <a:srgbClr val="08081A"/>
                </a:solidFill>
                <a:effectLst/>
                <a:latin typeface="Helvetica" panose="020B0604020202020204" pitchFamily="34" charset="0"/>
                <a:ea typeface="Calibri" panose="020F0502020204030204" pitchFamily="34" charset="0"/>
                <a:cs typeface="Arial" panose="020B0604020202020204" pitchFamily="34" charset="0"/>
              </a:rPr>
              <a:t> and his companions will be besieged there until the head of an ox would be dearer to any one of them than one hundred Dinar are to any one of you today. Then, the Prophet of Allah, '</a:t>
            </a:r>
            <a:r>
              <a:rPr lang="en-US" sz="1800" dirty="0" err="1">
                <a:solidFill>
                  <a:srgbClr val="08081A"/>
                </a:solidFill>
                <a:effectLst/>
                <a:latin typeface="Helvetica" panose="020B0604020202020204" pitchFamily="34" charset="0"/>
                <a:ea typeface="Calibri" panose="020F0502020204030204" pitchFamily="34" charset="0"/>
                <a:cs typeface="Arial" panose="020B0604020202020204" pitchFamily="34" charset="0"/>
              </a:rPr>
              <a:t>Eisa</a:t>
            </a:r>
            <a:r>
              <a:rPr lang="en-US" sz="1800" dirty="0">
                <a:solidFill>
                  <a:srgbClr val="08081A"/>
                </a:solidFill>
                <a:effectLst/>
                <a:latin typeface="Helvetica" panose="020B0604020202020204" pitchFamily="34" charset="0"/>
                <a:ea typeface="Calibri" panose="020F0502020204030204" pitchFamily="34" charset="0"/>
                <a:cs typeface="Arial" panose="020B0604020202020204" pitchFamily="34" charset="0"/>
              </a:rPr>
              <a:t> and his companions will supplicate Allah. Then Allah will send a worm in their necks and the next morning they will all die as one. The Prophet of Allah '</a:t>
            </a:r>
            <a:r>
              <a:rPr lang="en-US" sz="1800" dirty="0" err="1">
                <a:solidFill>
                  <a:srgbClr val="08081A"/>
                </a:solidFill>
                <a:effectLst/>
                <a:latin typeface="Helvetica" panose="020B0604020202020204" pitchFamily="34" charset="0"/>
                <a:ea typeface="Calibri" panose="020F0502020204030204" pitchFamily="34" charset="0"/>
                <a:cs typeface="Arial" panose="020B0604020202020204" pitchFamily="34" charset="0"/>
              </a:rPr>
              <a:t>Eisa</a:t>
            </a:r>
            <a:r>
              <a:rPr lang="en-US" sz="1800" dirty="0">
                <a:solidFill>
                  <a:srgbClr val="08081A"/>
                </a:solidFill>
                <a:effectLst/>
                <a:latin typeface="Helvetica" panose="020B0604020202020204" pitchFamily="34" charset="0"/>
                <a:ea typeface="Calibri" panose="020F0502020204030204" pitchFamily="34" charset="0"/>
                <a:cs typeface="Arial" panose="020B0604020202020204" pitchFamily="34" charset="0"/>
              </a:rPr>
              <a:t> and his companions will come down and they will not find even the space of a hand span that is free of their stink, stench and blood. They will pray to Allah, and He will send birds with necks like the necks of Bactrian camels, which will pick them up and throw them wherever Allah wills. Then Allah will send rain which will not leave any house of clay or hair, and it will wash the earth until it leaves it like a mirror (or a smooth rock). Then it will be said to the earth: "Bring forth your fruits and bring back your blessing." On that day a group of people will eat from a (single) pomegranate and it will suffice them, and they will seek shelter beneath its skin. Allah will bless a milch- camel so that it will be sufficient for a large number of people, and a milch-cow will be sufficient for a whole tribe and a milch-ewe will be sufficient for a whole clan. While they are like that, Allah will send a pleasant wind which will seize them beneath their armpits and will take the soul of every Muslim, leaving the rest of the people fornicating like donkeys, and upon them will come the Hour.’”</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REF: </a:t>
            </a:r>
            <a:r>
              <a:rPr lang="en-US" b="0" i="0" dirty="0" err="1">
                <a:solidFill>
                  <a:srgbClr val="000000"/>
                </a:solidFill>
                <a:effectLst/>
                <a:latin typeface="Verdana" panose="020B0604030504040204" pitchFamily="34" charset="0"/>
              </a:rPr>
              <a:t>Sunan</a:t>
            </a:r>
            <a:r>
              <a:rPr lang="en-US" b="0" i="0" dirty="0">
                <a:solidFill>
                  <a:srgbClr val="000000"/>
                </a:solidFill>
                <a:effectLst/>
                <a:latin typeface="Verdana" panose="020B0604030504040204" pitchFamily="34" charset="0"/>
              </a:rPr>
              <a:t> Ibn </a:t>
            </a:r>
            <a:r>
              <a:rPr lang="en-US" b="0" i="0" dirty="0" err="1">
                <a:solidFill>
                  <a:srgbClr val="000000"/>
                </a:solidFill>
                <a:effectLst/>
                <a:latin typeface="Verdana" panose="020B0604030504040204" pitchFamily="34" charset="0"/>
              </a:rPr>
              <a:t>Majah</a:t>
            </a:r>
            <a:r>
              <a:rPr lang="en-US" b="0" i="0" dirty="0">
                <a:solidFill>
                  <a:srgbClr val="000000"/>
                </a:solidFill>
                <a:effectLst/>
                <a:latin typeface="Verdana" panose="020B0604030504040204" pitchFamily="34" charset="0"/>
              </a:rPr>
              <a:t> 4075 (</a:t>
            </a:r>
            <a:r>
              <a:rPr lang="en-US" dirty="0" err="1">
                <a:hlinkClick r:id="rId2"/>
              </a:rPr>
              <a:t>Sunan</a:t>
            </a:r>
            <a:r>
              <a:rPr lang="en-US" dirty="0">
                <a:hlinkClick r:id="rId2"/>
              </a:rPr>
              <a:t> Ibn </a:t>
            </a:r>
            <a:r>
              <a:rPr lang="en-US" dirty="0" err="1">
                <a:hlinkClick r:id="rId2"/>
              </a:rPr>
              <a:t>Majah</a:t>
            </a:r>
            <a:r>
              <a:rPr lang="en-US" dirty="0">
                <a:hlinkClick r:id="rId2"/>
              </a:rPr>
              <a:t> 4075 - Tribulations - </a:t>
            </a:r>
            <a:r>
              <a:rPr lang="ar-SA" dirty="0">
                <a:hlinkClick r:id="rId2"/>
              </a:rPr>
              <a:t>كتاب الفتن - </a:t>
            </a:r>
            <a:r>
              <a:rPr lang="en-US" dirty="0">
                <a:hlinkClick r:id="rId2"/>
              </a:rPr>
              <a:t>Sunnah.com - Sayings and Teachings of Prophet Muhammad (</a:t>
            </a:r>
            <a:r>
              <a:rPr lang="ar-SA" dirty="0">
                <a:hlinkClick r:id="rId2"/>
              </a:rPr>
              <a:t>صلى الله عليه و سلم)</a:t>
            </a:r>
            <a:endParaRPr lang="en-US" dirty="0"/>
          </a:p>
        </p:txBody>
      </p:sp>
      <p:sp>
        <p:nvSpPr>
          <p:cNvPr id="4" name="Footer Placeholder 3">
            <a:extLst>
              <a:ext uri="{FF2B5EF4-FFF2-40B4-BE49-F238E27FC236}">
                <a16:creationId xmlns:a16="http://schemas.microsoft.com/office/drawing/2014/main" id="{AA16EB8B-5F83-08DF-A41A-E28381728940}"/>
              </a:ext>
            </a:extLst>
          </p:cNvPr>
          <p:cNvSpPr>
            <a:spLocks noGrp="1"/>
          </p:cNvSpPr>
          <p:nvPr>
            <p:ph type="ftr" sz="quarter" idx="11"/>
          </p:nvPr>
        </p:nvSpPr>
        <p:spPr/>
        <p:txBody>
          <a:bodyPr/>
          <a:lstStyle/>
          <a:p>
            <a:r>
              <a:rPr lang="en-GB" sz="700"/>
              <a:t>This presentation was researched and compiled by:</a:t>
            </a:r>
            <a:br>
              <a:rPr lang="en-GB" sz="800"/>
            </a:br>
            <a:r>
              <a:rPr lang="en-GB"/>
              <a:t>MONEEB MINHAS</a:t>
            </a:r>
            <a:endParaRPr lang="en-GB" dirty="0"/>
          </a:p>
        </p:txBody>
      </p:sp>
      <p:sp>
        <p:nvSpPr>
          <p:cNvPr id="5" name="Slide Number Placeholder 4">
            <a:extLst>
              <a:ext uri="{FF2B5EF4-FFF2-40B4-BE49-F238E27FC236}">
                <a16:creationId xmlns:a16="http://schemas.microsoft.com/office/drawing/2014/main" id="{6D3ACB44-36D9-42B8-4619-D295F878E34A}"/>
              </a:ext>
            </a:extLst>
          </p:cNvPr>
          <p:cNvSpPr>
            <a:spLocks noGrp="1"/>
          </p:cNvSpPr>
          <p:nvPr>
            <p:ph type="sldNum" sz="quarter" idx="12"/>
          </p:nvPr>
        </p:nvSpPr>
        <p:spPr/>
        <p:txBody>
          <a:bodyPr/>
          <a:lstStyle/>
          <a:p>
            <a:fld id="{9C34C810-059C-4551-8D0F-61E3E79FC1CC}" type="slidenum">
              <a:rPr lang="en-GB" smtClean="0"/>
              <a:t>36</a:t>
            </a:fld>
            <a:endParaRPr lang="en-GB"/>
          </a:p>
        </p:txBody>
      </p:sp>
    </p:spTree>
    <p:extLst>
      <p:ext uri="{BB962C8B-B14F-4D97-AF65-F5344CB8AC3E}">
        <p14:creationId xmlns:p14="http://schemas.microsoft.com/office/powerpoint/2010/main" val="32977349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851C1-0E07-E98D-835A-803C4B8982C9}"/>
              </a:ext>
            </a:extLst>
          </p:cNvPr>
          <p:cNvSpPr>
            <a:spLocks noGrp="1"/>
          </p:cNvSpPr>
          <p:nvPr>
            <p:ph type="title"/>
          </p:nvPr>
        </p:nvSpPr>
        <p:spPr/>
        <p:txBody>
          <a:bodyPr/>
          <a:lstStyle/>
          <a:p>
            <a:r>
              <a:rPr lang="en-US" dirty="0"/>
              <a:t>Dajjal – Summary</a:t>
            </a:r>
          </a:p>
        </p:txBody>
      </p:sp>
      <p:sp>
        <p:nvSpPr>
          <p:cNvPr id="3" name="Content Placeholder 2">
            <a:extLst>
              <a:ext uri="{FF2B5EF4-FFF2-40B4-BE49-F238E27FC236}">
                <a16:creationId xmlns:a16="http://schemas.microsoft.com/office/drawing/2014/main" id="{CC1EA649-B345-BF2F-465E-C4BA4A64E532}"/>
              </a:ext>
            </a:extLst>
          </p:cNvPr>
          <p:cNvSpPr>
            <a:spLocks noGrp="1"/>
          </p:cNvSpPr>
          <p:nvPr>
            <p:ph sz="half" idx="1"/>
          </p:nvPr>
        </p:nvSpPr>
        <p:spPr>
          <a:xfrm>
            <a:off x="838200" y="1529565"/>
            <a:ext cx="5181600" cy="4351338"/>
          </a:xfrm>
        </p:spPr>
        <p:txBody>
          <a:bodyPr>
            <a:noAutofit/>
          </a:bodyPr>
          <a:lstStyle/>
          <a:p>
            <a:r>
              <a:rPr lang="en-US" sz="2200" dirty="0">
                <a:latin typeface="Calibri" panose="020F0502020204030204" pitchFamily="34" charset="0"/>
                <a:cs typeface="Calibri" panose="020F0502020204030204" pitchFamily="34" charset="0"/>
              </a:rPr>
              <a:t>Full title is Masih-Ad-Dajjal (Anti Christ)</a:t>
            </a:r>
          </a:p>
          <a:p>
            <a:r>
              <a:rPr lang="en-US" sz="2200" dirty="0">
                <a:latin typeface="Calibri" panose="020F0502020204030204" pitchFamily="34" charset="0"/>
                <a:cs typeface="Calibri" panose="020F0502020204030204" pitchFamily="34" charset="0"/>
              </a:rPr>
              <a:t>Described as being one-eyed</a:t>
            </a:r>
          </a:p>
          <a:p>
            <a:r>
              <a:rPr lang="en-US" sz="2200" dirty="0">
                <a:latin typeface="Calibri" panose="020F0502020204030204" pitchFamily="34" charset="0"/>
                <a:cs typeface="Calibri" panose="020F0502020204030204" pitchFamily="34" charset="0"/>
              </a:rPr>
              <a:t>Described as “</a:t>
            </a:r>
            <a:r>
              <a:rPr lang="en-US" sz="2200" dirty="0">
                <a:solidFill>
                  <a:srgbClr val="08081A"/>
                </a:solidFill>
                <a:effectLst/>
                <a:latin typeface="Calibri" panose="020F0502020204030204" pitchFamily="34" charset="0"/>
                <a:ea typeface="Calibri" panose="020F0502020204030204" pitchFamily="34" charset="0"/>
                <a:cs typeface="Calibri" panose="020F0502020204030204" pitchFamily="34" charset="0"/>
              </a:rPr>
              <a:t>He (Dajjal) will be a young man with curly hair and a blind eye.”</a:t>
            </a:r>
          </a:p>
          <a:p>
            <a:r>
              <a:rPr lang="en-US" sz="2200" dirty="0">
                <a:solidFill>
                  <a:srgbClr val="08081A"/>
                </a:solidFill>
                <a:effectLst/>
                <a:latin typeface="Calibri" panose="020F0502020204030204" pitchFamily="34" charset="0"/>
                <a:ea typeface="Calibri" panose="020F0502020204030204" pitchFamily="34" charset="0"/>
                <a:cs typeface="Calibri" panose="020F0502020204030204" pitchFamily="34" charset="0"/>
              </a:rPr>
              <a:t>Some narrations say his right eye will be defective and others say left.  </a:t>
            </a:r>
          </a:p>
          <a:p>
            <a:r>
              <a:rPr lang="en-US" sz="2200" dirty="0">
                <a:solidFill>
                  <a:srgbClr val="08081A"/>
                </a:solidFill>
                <a:latin typeface="Calibri" panose="020F0502020204030204" pitchFamily="34" charset="0"/>
                <a:ea typeface="Calibri" panose="020F0502020204030204" pitchFamily="34" charset="0"/>
                <a:cs typeface="Calibri" panose="020F0502020204030204" pitchFamily="34" charset="0"/>
              </a:rPr>
              <a:t>The words “</a:t>
            </a:r>
            <a:r>
              <a:rPr lang="en-US" sz="2200" dirty="0" err="1">
                <a:solidFill>
                  <a:srgbClr val="08081A"/>
                </a:solidFill>
                <a:latin typeface="Calibri" panose="020F0502020204030204" pitchFamily="34" charset="0"/>
                <a:ea typeface="Calibri" panose="020F0502020204030204" pitchFamily="34" charset="0"/>
                <a:cs typeface="Calibri" panose="020F0502020204030204" pitchFamily="34" charset="0"/>
              </a:rPr>
              <a:t>Kaafir</a:t>
            </a:r>
            <a:r>
              <a:rPr lang="en-US" sz="2200" dirty="0">
                <a:solidFill>
                  <a:srgbClr val="08081A"/>
                </a:solidFill>
                <a:latin typeface="Calibri" panose="020F0502020204030204" pitchFamily="34" charset="0"/>
                <a:ea typeface="Calibri" panose="020F0502020204030204" pitchFamily="34" charset="0"/>
                <a:cs typeface="Calibri" panose="020F0502020204030204" pitchFamily="34" charset="0"/>
              </a:rPr>
              <a:t> (Disbeliever)” is written on his head between his eyes</a:t>
            </a:r>
          </a:p>
          <a:p>
            <a:r>
              <a:rPr lang="en-US" sz="2200" dirty="0">
                <a:solidFill>
                  <a:srgbClr val="08081A"/>
                </a:solidFill>
                <a:effectLst/>
                <a:latin typeface="Calibri" panose="020F0502020204030204" pitchFamily="34" charset="0"/>
                <a:ea typeface="Calibri" panose="020F0502020204030204" pitchFamily="34" charset="0"/>
                <a:cs typeface="Calibri" panose="020F0502020204030204" pitchFamily="34" charset="0"/>
              </a:rPr>
              <a:t>Won’t have progeny</a:t>
            </a:r>
          </a:p>
          <a:p>
            <a:r>
              <a:rPr lang="en-US" sz="2200" dirty="0">
                <a:latin typeface="Calibri" panose="020F0502020204030204" pitchFamily="34" charset="0"/>
                <a:cs typeface="Calibri" panose="020F0502020204030204" pitchFamily="34" charset="0"/>
              </a:rPr>
              <a:t>Followed by all people from all nations, but predominantly from the Jews</a:t>
            </a:r>
          </a:p>
          <a:p>
            <a:r>
              <a:rPr lang="en-US" sz="2400" dirty="0">
                <a:latin typeface="Calibri" panose="020F0502020204030204" pitchFamily="34" charset="0"/>
                <a:cs typeface="Calibri" panose="020F0502020204030204" pitchFamily="34" charset="0"/>
              </a:rPr>
              <a:t>Can travel faster than the clouds</a:t>
            </a:r>
          </a:p>
          <a:p>
            <a:endParaRPr lang="en-US" sz="2200" dirty="0">
              <a:latin typeface="Calibri" panose="020F0502020204030204" pitchFamily="34" charset="0"/>
              <a:cs typeface="Calibri" panose="020F0502020204030204" pitchFamily="34" charset="0"/>
            </a:endParaRPr>
          </a:p>
        </p:txBody>
      </p:sp>
      <p:sp>
        <p:nvSpPr>
          <p:cNvPr id="8" name="Content Placeholder 7">
            <a:extLst>
              <a:ext uri="{FF2B5EF4-FFF2-40B4-BE49-F238E27FC236}">
                <a16:creationId xmlns:a16="http://schemas.microsoft.com/office/drawing/2014/main" id="{AC221B62-7911-AECB-4D24-DF960A6EC6DF}"/>
              </a:ext>
            </a:extLst>
          </p:cNvPr>
          <p:cNvSpPr>
            <a:spLocks noGrp="1"/>
          </p:cNvSpPr>
          <p:nvPr>
            <p:ph sz="half" idx="2"/>
          </p:nvPr>
        </p:nvSpPr>
        <p:spPr>
          <a:xfrm>
            <a:off x="6172200" y="1529565"/>
            <a:ext cx="5181600" cy="4351338"/>
          </a:xfrm>
        </p:spPr>
        <p:txBody>
          <a:bodyPr>
            <a:normAutofit fontScale="77500" lnSpcReduction="20000"/>
          </a:bodyPr>
          <a:lstStyle/>
          <a:p>
            <a:r>
              <a:rPr lang="en-US" sz="2800" dirty="0">
                <a:latin typeface="Calibri" panose="020F0502020204030204" pitchFamily="34" charset="0"/>
                <a:cs typeface="Calibri" panose="020F0502020204030204" pitchFamily="34" charset="0"/>
              </a:rPr>
              <a:t>Will visit each town and city – his message will reach every home</a:t>
            </a:r>
          </a:p>
          <a:p>
            <a:r>
              <a:rPr lang="en-US" sz="2800" dirty="0">
                <a:latin typeface="Calibri" panose="020F0502020204030204" pitchFamily="34" charset="0"/>
                <a:cs typeface="Calibri" panose="020F0502020204030204" pitchFamily="34" charset="0"/>
              </a:rPr>
              <a:t>He can bring people back to life</a:t>
            </a:r>
          </a:p>
          <a:p>
            <a:r>
              <a:rPr lang="en-US" sz="2800" dirty="0">
                <a:latin typeface="Calibri" panose="020F0502020204030204" pitchFamily="34" charset="0"/>
                <a:cs typeface="Calibri" panose="020F0502020204030204" pitchFamily="34" charset="0"/>
              </a:rPr>
              <a:t>He can control the rain and will have miracles similar to Prophets. </a:t>
            </a:r>
          </a:p>
          <a:p>
            <a:r>
              <a:rPr lang="en-US" dirty="0">
                <a:latin typeface="Calibri" panose="020F0502020204030204" pitchFamily="34" charset="0"/>
                <a:cs typeface="Calibri" panose="020F0502020204030204" pitchFamily="34" charset="0"/>
              </a:rPr>
              <a:t>He will be a master of deception</a:t>
            </a:r>
            <a:endParaRPr lang="en-US" sz="2800" dirty="0">
              <a:latin typeface="Calibri" panose="020F0502020204030204" pitchFamily="34" charset="0"/>
              <a:cs typeface="Calibri" panose="020F0502020204030204" pitchFamily="34" charset="0"/>
            </a:endParaRPr>
          </a:p>
          <a:p>
            <a:r>
              <a:rPr lang="en-US" sz="2800" b="0" i="0" dirty="0">
                <a:solidFill>
                  <a:srgbClr val="000000"/>
                </a:solidFill>
                <a:effectLst/>
                <a:latin typeface="Calibri" panose="020F0502020204030204" pitchFamily="34" charset="0"/>
                <a:cs typeface="Calibri" panose="020F0502020204030204" pitchFamily="34" charset="0"/>
              </a:rPr>
              <a:t>Dajjal will come with fire and water. What would seem to be water, will be fire, and fire will be cold water.</a:t>
            </a:r>
          </a:p>
          <a:p>
            <a:r>
              <a:rPr lang="en-US" sz="2800" i="0" dirty="0">
                <a:solidFill>
                  <a:srgbClr val="303030"/>
                </a:solidFill>
                <a:effectLst/>
                <a:latin typeface="Calibri" panose="020F0502020204030204" pitchFamily="34" charset="0"/>
                <a:cs typeface="Calibri" panose="020F0502020204030204" pitchFamily="34" charset="0"/>
              </a:rPr>
              <a:t>he will have a paradise and a hell with him, but his paradise will be his hell and his hell will be his paradise.</a:t>
            </a:r>
          </a:p>
          <a:p>
            <a:r>
              <a:rPr lang="en-US" sz="2800" dirty="0">
                <a:solidFill>
                  <a:srgbClr val="000000"/>
                </a:solidFill>
                <a:latin typeface="Calibri" panose="020F0502020204030204" pitchFamily="34" charset="0"/>
                <a:cs typeface="Calibri" panose="020F0502020204030204" pitchFamily="34" charset="0"/>
              </a:rPr>
              <a:t>Forbidden from entering Makkah or Madinah</a:t>
            </a:r>
            <a:endParaRPr lang="en-US" sz="2800"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E083333B-FF0E-2AD0-4933-2031C0F6C608}"/>
              </a:ext>
            </a:extLst>
          </p:cNvPr>
          <p:cNvSpPr>
            <a:spLocks noGrp="1"/>
          </p:cNvSpPr>
          <p:nvPr>
            <p:ph type="ftr" sz="quarter" idx="11"/>
          </p:nvPr>
        </p:nvSpPr>
        <p:spPr/>
        <p:txBody>
          <a:bodyPr/>
          <a:lstStyle/>
          <a:p>
            <a:r>
              <a:rPr lang="en-GB" sz="700"/>
              <a:t>This presentation was researched and compiled by:</a:t>
            </a:r>
            <a:br>
              <a:rPr lang="en-GB" sz="800"/>
            </a:br>
            <a:r>
              <a:rPr lang="en-GB"/>
              <a:t>MONEEB MINHAS</a:t>
            </a:r>
            <a:endParaRPr lang="en-GB" dirty="0"/>
          </a:p>
        </p:txBody>
      </p:sp>
      <p:sp>
        <p:nvSpPr>
          <p:cNvPr id="5" name="Slide Number Placeholder 4">
            <a:extLst>
              <a:ext uri="{FF2B5EF4-FFF2-40B4-BE49-F238E27FC236}">
                <a16:creationId xmlns:a16="http://schemas.microsoft.com/office/drawing/2014/main" id="{5C07A2B9-75A7-8B20-2066-5BFD217F8430}"/>
              </a:ext>
            </a:extLst>
          </p:cNvPr>
          <p:cNvSpPr>
            <a:spLocks noGrp="1"/>
          </p:cNvSpPr>
          <p:nvPr>
            <p:ph type="sldNum" sz="quarter" idx="12"/>
          </p:nvPr>
        </p:nvSpPr>
        <p:spPr/>
        <p:txBody>
          <a:bodyPr/>
          <a:lstStyle/>
          <a:p>
            <a:fld id="{9C34C810-059C-4551-8D0F-61E3E79FC1CC}" type="slidenum">
              <a:rPr lang="en-GB" smtClean="0"/>
              <a:t>37</a:t>
            </a:fld>
            <a:endParaRPr lang="en-GB"/>
          </a:p>
        </p:txBody>
      </p:sp>
    </p:spTree>
    <p:extLst>
      <p:ext uri="{BB962C8B-B14F-4D97-AF65-F5344CB8AC3E}">
        <p14:creationId xmlns:p14="http://schemas.microsoft.com/office/powerpoint/2010/main" val="27603602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0A597D97-203B-498B-95D3-E90DC961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Nama Dajjal Tidak Disebut Secara Jelas di dalam Al-Qur'an, Kenapa Ya?">
            <a:extLst>
              <a:ext uri="{FF2B5EF4-FFF2-40B4-BE49-F238E27FC236}">
                <a16:creationId xmlns:a16="http://schemas.microsoft.com/office/drawing/2014/main" id="{8EA45A92-BFF3-C47B-9F8C-3A1F0E02C7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480" b="2284"/>
          <a:stretch/>
        </p:blipFill>
        <p:spPr bwMode="auto">
          <a:xfrm>
            <a:off x="4267201" y="10"/>
            <a:ext cx="7924800" cy="33832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0 Facts every Muslim and Christian should know about Dajjal  (Antichrist).,SL Islamic Web">
            <a:extLst>
              <a:ext uri="{FF2B5EF4-FFF2-40B4-BE49-F238E27FC236}">
                <a16:creationId xmlns:a16="http://schemas.microsoft.com/office/drawing/2014/main" id="{176DA092-6252-E593-6872-0888910A3F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544" r="2" b="13854"/>
          <a:stretch/>
        </p:blipFill>
        <p:spPr bwMode="auto">
          <a:xfrm>
            <a:off x="4650916" y="3474720"/>
            <a:ext cx="7555832" cy="33832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035" name="Freeform: Shape 1034">
            <a:extLst>
              <a:ext uri="{FF2B5EF4-FFF2-40B4-BE49-F238E27FC236}">
                <a16:creationId xmlns:a16="http://schemas.microsoft.com/office/drawing/2014/main" id="{6A6EF10E-DF41-4BD3-8EB4-6F646531D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4272" cy="6858000"/>
          </a:xfrm>
          <a:custGeom>
            <a:avLst/>
            <a:gdLst>
              <a:gd name="connsiteX0" fmla="*/ 0 w 6244272"/>
              <a:gd name="connsiteY0" fmla="*/ 0 h 6858000"/>
              <a:gd name="connsiteX1" fmla="*/ 732568 w 6244272"/>
              <a:gd name="connsiteY1" fmla="*/ 0 h 6858000"/>
              <a:gd name="connsiteX2" fmla="*/ 947849 w 6244272"/>
              <a:gd name="connsiteY2" fmla="*/ 0 h 6858000"/>
              <a:gd name="connsiteX3" fmla="*/ 1823619 w 6244272"/>
              <a:gd name="connsiteY3" fmla="*/ 0 h 6858000"/>
              <a:gd name="connsiteX4" fmla="*/ 5235673 w 6244272"/>
              <a:gd name="connsiteY4" fmla="*/ 0 h 6858000"/>
              <a:gd name="connsiteX5" fmla="*/ 4933297 w 6244272"/>
              <a:gd name="connsiteY5" fmla="*/ 110269 h 6858000"/>
              <a:gd name="connsiteX6" fmla="*/ 4976910 w 6244272"/>
              <a:gd name="connsiteY6" fmla="*/ 135168 h 6858000"/>
              <a:gd name="connsiteX7" fmla="*/ 5238580 w 6244272"/>
              <a:gd name="connsiteY7" fmla="*/ 71141 h 6858000"/>
              <a:gd name="connsiteX8" fmla="*/ 5290914 w 6244272"/>
              <a:gd name="connsiteY8" fmla="*/ 88927 h 6858000"/>
              <a:gd name="connsiteX9" fmla="*/ 5264747 w 6244272"/>
              <a:gd name="connsiteY9" fmla="*/ 163625 h 6858000"/>
              <a:gd name="connsiteX10" fmla="*/ 5151357 w 6244272"/>
              <a:gd name="connsiteY10" fmla="*/ 192082 h 6858000"/>
              <a:gd name="connsiteX11" fmla="*/ 4974002 w 6244272"/>
              <a:gd name="connsiteY11" fmla="*/ 373491 h 6858000"/>
              <a:gd name="connsiteX12" fmla="*/ 5241488 w 6244272"/>
              <a:gd name="connsiteY12" fmla="*/ 352148 h 6858000"/>
              <a:gd name="connsiteX13" fmla="*/ 5288007 w 6244272"/>
              <a:gd name="connsiteY13" fmla="*/ 394834 h 6858000"/>
              <a:gd name="connsiteX14" fmla="*/ 5305452 w 6244272"/>
              <a:gd name="connsiteY14" fmla="*/ 451747 h 6858000"/>
              <a:gd name="connsiteX15" fmla="*/ 5383953 w 6244272"/>
              <a:gd name="connsiteY15" fmla="*/ 359262 h 6858000"/>
              <a:gd name="connsiteX16" fmla="*/ 5450825 w 6244272"/>
              <a:gd name="connsiteY16" fmla="*/ 334364 h 6858000"/>
              <a:gd name="connsiteX17" fmla="*/ 5471177 w 6244272"/>
              <a:gd name="connsiteY17" fmla="*/ 416176 h 6858000"/>
              <a:gd name="connsiteX18" fmla="*/ 5410121 w 6244272"/>
              <a:gd name="connsiteY18" fmla="*/ 505101 h 6858000"/>
              <a:gd name="connsiteX19" fmla="*/ 5247303 w 6244272"/>
              <a:gd name="connsiteY19" fmla="*/ 558458 h 6858000"/>
              <a:gd name="connsiteX20" fmla="*/ 5421750 w 6244272"/>
              <a:gd name="connsiteY20" fmla="*/ 558458 h 6858000"/>
              <a:gd name="connsiteX21" fmla="*/ 5622364 w 6244272"/>
              <a:gd name="connsiteY21" fmla="*/ 522887 h 6858000"/>
              <a:gd name="connsiteX22" fmla="*/ 5834608 w 6244272"/>
              <a:gd name="connsiteY22" fmla="*/ 533558 h 6858000"/>
              <a:gd name="connsiteX23" fmla="*/ 6035223 w 6244272"/>
              <a:gd name="connsiteY23" fmla="*/ 462417 h 6858000"/>
              <a:gd name="connsiteX24" fmla="*/ 6238745 w 6244272"/>
              <a:gd name="connsiteY24" fmla="*/ 465975 h 6858000"/>
              <a:gd name="connsiteX25" fmla="*/ 5337434 w 6244272"/>
              <a:gd name="connsiteY25" fmla="*/ 910606 h 6858000"/>
              <a:gd name="connsiteX26" fmla="*/ 5381046 w 6244272"/>
              <a:gd name="connsiteY26" fmla="*/ 921277 h 6858000"/>
              <a:gd name="connsiteX27" fmla="*/ 5439195 w 6244272"/>
              <a:gd name="connsiteY27" fmla="*/ 949734 h 6858000"/>
              <a:gd name="connsiteX28" fmla="*/ 5395583 w 6244272"/>
              <a:gd name="connsiteY28" fmla="*/ 1006647 h 6858000"/>
              <a:gd name="connsiteX29" fmla="*/ 5160079 w 6244272"/>
              <a:gd name="connsiteY29" fmla="*/ 1113358 h 6858000"/>
              <a:gd name="connsiteX30" fmla="*/ 5101930 w 6244272"/>
              <a:gd name="connsiteY30" fmla="*/ 1220069 h 6858000"/>
              <a:gd name="connsiteX31" fmla="*/ 5174617 w 6244272"/>
              <a:gd name="connsiteY31" fmla="*/ 1209399 h 6858000"/>
              <a:gd name="connsiteX32" fmla="*/ 5238580 w 6244272"/>
              <a:gd name="connsiteY32" fmla="*/ 1230741 h 6858000"/>
              <a:gd name="connsiteX33" fmla="*/ 5212414 w 6244272"/>
              <a:gd name="connsiteY33" fmla="*/ 1365909 h 6858000"/>
              <a:gd name="connsiteX34" fmla="*/ 4878056 w 6244272"/>
              <a:gd name="connsiteY34" fmla="*/ 1540204 h 6858000"/>
              <a:gd name="connsiteX35" fmla="*/ 4848982 w 6244272"/>
              <a:gd name="connsiteY35" fmla="*/ 1597117 h 6858000"/>
              <a:gd name="connsiteX36" fmla="*/ 4889686 w 6244272"/>
              <a:gd name="connsiteY36" fmla="*/ 1636245 h 6858000"/>
              <a:gd name="connsiteX37" fmla="*/ 4997261 w 6244272"/>
              <a:gd name="connsiteY37" fmla="*/ 1657587 h 6858000"/>
              <a:gd name="connsiteX38" fmla="*/ 4846074 w 6244272"/>
              <a:gd name="connsiteY38" fmla="*/ 1849668 h 6858000"/>
              <a:gd name="connsiteX39" fmla="*/ 4790832 w 6244272"/>
              <a:gd name="connsiteY39" fmla="*/ 1903025 h 6858000"/>
              <a:gd name="connsiteX40" fmla="*/ 4694886 w 6244272"/>
              <a:gd name="connsiteY40" fmla="*/ 1984836 h 6858000"/>
              <a:gd name="connsiteX41" fmla="*/ 4694886 w 6244272"/>
              <a:gd name="connsiteY41" fmla="*/ 2013292 h 6858000"/>
              <a:gd name="connsiteX42" fmla="*/ 4822814 w 6244272"/>
              <a:gd name="connsiteY42" fmla="*/ 2102219 h 6858000"/>
              <a:gd name="connsiteX43" fmla="*/ 5055411 w 6244272"/>
              <a:gd name="connsiteY43" fmla="*/ 2077320 h 6858000"/>
              <a:gd name="connsiteX44" fmla="*/ 4712331 w 6244272"/>
              <a:gd name="connsiteY44" fmla="*/ 2208931 h 6858000"/>
              <a:gd name="connsiteX45" fmla="*/ 5822979 w 6244272"/>
              <a:gd name="connsiteY45" fmla="*/ 1892353 h 6858000"/>
              <a:gd name="connsiteX46" fmla="*/ 5753200 w 6244272"/>
              <a:gd name="connsiteY46" fmla="*/ 1974165 h 6858000"/>
              <a:gd name="connsiteX47" fmla="*/ 5363601 w 6244272"/>
              <a:gd name="connsiteY47" fmla="*/ 2191146 h 6858000"/>
              <a:gd name="connsiteX48" fmla="*/ 5253118 w 6244272"/>
              <a:gd name="connsiteY48" fmla="*/ 2326314 h 6858000"/>
              <a:gd name="connsiteX49" fmla="*/ 5136819 w 6244272"/>
              <a:gd name="connsiteY49" fmla="*/ 2401012 h 6858000"/>
              <a:gd name="connsiteX50" fmla="*/ 4974002 w 6244272"/>
              <a:gd name="connsiteY50" fmla="*/ 2401012 h 6858000"/>
              <a:gd name="connsiteX51" fmla="*/ 4857704 w 6244272"/>
              <a:gd name="connsiteY51" fmla="*/ 2518395 h 6858000"/>
              <a:gd name="connsiteX52" fmla="*/ 4976910 w 6244272"/>
              <a:gd name="connsiteY52" fmla="*/ 2543294 h 6858000"/>
              <a:gd name="connsiteX53" fmla="*/ 5116467 w 6244272"/>
              <a:gd name="connsiteY53" fmla="*/ 2525509 h 6858000"/>
              <a:gd name="connsiteX54" fmla="*/ 5273470 w 6244272"/>
              <a:gd name="connsiteY54" fmla="*/ 2564636 h 6858000"/>
              <a:gd name="connsiteX55" fmla="*/ 5418843 w 6244272"/>
              <a:gd name="connsiteY55" fmla="*/ 2532623 h 6858000"/>
              <a:gd name="connsiteX56" fmla="*/ 5593290 w 6244272"/>
              <a:gd name="connsiteY56" fmla="*/ 2553965 h 6858000"/>
              <a:gd name="connsiteX57" fmla="*/ 5648532 w 6244272"/>
              <a:gd name="connsiteY57" fmla="*/ 2692689 h 6858000"/>
              <a:gd name="connsiteX58" fmla="*/ 5665976 w 6244272"/>
              <a:gd name="connsiteY58" fmla="*/ 2703362 h 6858000"/>
              <a:gd name="connsiteX59" fmla="*/ 5988704 w 6244272"/>
              <a:gd name="connsiteY59" fmla="*/ 2923898 h 6858000"/>
              <a:gd name="connsiteX60" fmla="*/ 6078835 w 6244272"/>
              <a:gd name="connsiteY60" fmla="*/ 2941684 h 6858000"/>
              <a:gd name="connsiteX61" fmla="*/ 5546771 w 6244272"/>
              <a:gd name="connsiteY61" fmla="*/ 3329402 h 6858000"/>
              <a:gd name="connsiteX62" fmla="*/ 5904388 w 6244272"/>
              <a:gd name="connsiteY62" fmla="*/ 3229805 h 6858000"/>
              <a:gd name="connsiteX63" fmla="*/ 5953814 w 6244272"/>
              <a:gd name="connsiteY63" fmla="*/ 3393429 h 6858000"/>
              <a:gd name="connsiteX64" fmla="*/ 5785182 w 6244272"/>
              <a:gd name="connsiteY64" fmla="*/ 3539269 h 6858000"/>
              <a:gd name="connsiteX65" fmla="*/ 5724125 w 6244272"/>
              <a:gd name="connsiteY65" fmla="*/ 3827390 h 6858000"/>
              <a:gd name="connsiteX66" fmla="*/ 5753200 w 6244272"/>
              <a:gd name="connsiteY66" fmla="*/ 4090612 h 6858000"/>
              <a:gd name="connsiteX67" fmla="*/ 5825886 w 6244272"/>
              <a:gd name="connsiteY67" fmla="*/ 4172424 h 6858000"/>
              <a:gd name="connsiteX68" fmla="*/ 5930554 w 6244272"/>
              <a:gd name="connsiteY68" fmla="*/ 4321821 h 6858000"/>
              <a:gd name="connsiteX69" fmla="*/ 5994519 w 6244272"/>
              <a:gd name="connsiteY69" fmla="*/ 4414305 h 6858000"/>
              <a:gd name="connsiteX70" fmla="*/ 6218393 w 6244272"/>
              <a:gd name="connsiteY70" fmla="*/ 4378734 h 6858000"/>
              <a:gd name="connsiteX71" fmla="*/ 5918925 w 6244272"/>
              <a:gd name="connsiteY71" fmla="*/ 4613499 h 6858000"/>
              <a:gd name="connsiteX72" fmla="*/ 6160243 w 6244272"/>
              <a:gd name="connsiteY72" fmla="*/ 4585042 h 6858000"/>
              <a:gd name="connsiteX73" fmla="*/ 6238745 w 6244272"/>
              <a:gd name="connsiteY73" fmla="*/ 4602828 h 6858000"/>
              <a:gd name="connsiteX74" fmla="*/ 6195133 w 6244272"/>
              <a:gd name="connsiteY74" fmla="*/ 4677526 h 6858000"/>
              <a:gd name="connsiteX75" fmla="*/ 6017778 w 6244272"/>
              <a:gd name="connsiteY75" fmla="*/ 4805580 h 6858000"/>
              <a:gd name="connsiteX76" fmla="*/ 5651439 w 6244272"/>
              <a:gd name="connsiteY76" fmla="*/ 5154171 h 6858000"/>
              <a:gd name="connsiteX77" fmla="*/ 6006149 w 6244272"/>
              <a:gd name="connsiteY77" fmla="*/ 4994104 h 6858000"/>
              <a:gd name="connsiteX78" fmla="*/ 5633994 w 6244272"/>
              <a:gd name="connsiteY78" fmla="*/ 5353367 h 6858000"/>
              <a:gd name="connsiteX79" fmla="*/ 5552586 w 6244272"/>
              <a:gd name="connsiteY79" fmla="*/ 5474306 h 6858000"/>
              <a:gd name="connsiteX80" fmla="*/ 5383953 w 6244272"/>
              <a:gd name="connsiteY80" fmla="*/ 5769542 h 6858000"/>
              <a:gd name="connsiteX81" fmla="*/ 5392675 w 6244272"/>
              <a:gd name="connsiteY81" fmla="*/ 5801555 h 6858000"/>
              <a:gd name="connsiteX82" fmla="*/ 5584568 w 6244272"/>
              <a:gd name="connsiteY82" fmla="*/ 5755314 h 6858000"/>
              <a:gd name="connsiteX83" fmla="*/ 5334526 w 6244272"/>
              <a:gd name="connsiteY83" fmla="*/ 6004307 h 6858000"/>
              <a:gd name="connsiteX84" fmla="*/ 5075763 w 6244272"/>
              <a:gd name="connsiteY84" fmla="*/ 6196388 h 6858000"/>
              <a:gd name="connsiteX85" fmla="*/ 5258933 w 6244272"/>
              <a:gd name="connsiteY85" fmla="*/ 6167932 h 6858000"/>
              <a:gd name="connsiteX86" fmla="*/ 5511881 w 6244272"/>
              <a:gd name="connsiteY86" fmla="*/ 6057663 h 6858000"/>
              <a:gd name="connsiteX87" fmla="*/ 5599105 w 6244272"/>
              <a:gd name="connsiteY87" fmla="*/ 6100347 h 6858000"/>
              <a:gd name="connsiteX88" fmla="*/ 5360693 w 6244272"/>
              <a:gd name="connsiteY88" fmla="*/ 6281757 h 6858000"/>
              <a:gd name="connsiteX89" fmla="*/ 5224043 w 6244272"/>
              <a:gd name="connsiteY89" fmla="*/ 6367127 h 6858000"/>
              <a:gd name="connsiteX90" fmla="*/ 5168801 w 6244272"/>
              <a:gd name="connsiteY90" fmla="*/ 6431153 h 6858000"/>
              <a:gd name="connsiteX91" fmla="*/ 5011799 w 6244272"/>
              <a:gd name="connsiteY91" fmla="*/ 6658805 h 6858000"/>
              <a:gd name="connsiteX92" fmla="*/ 4651275 w 6244272"/>
              <a:gd name="connsiteY92" fmla="*/ 6858000 h 6858000"/>
              <a:gd name="connsiteX93" fmla="*/ 1823619 w 6244272"/>
              <a:gd name="connsiteY93" fmla="*/ 6858000 h 6858000"/>
              <a:gd name="connsiteX94" fmla="*/ 947849 w 6244272"/>
              <a:gd name="connsiteY94" fmla="*/ 6858000 h 6858000"/>
              <a:gd name="connsiteX95" fmla="*/ 732568 w 6244272"/>
              <a:gd name="connsiteY95" fmla="*/ 6858000 h 6858000"/>
              <a:gd name="connsiteX96" fmla="*/ 0 w 6244272"/>
              <a:gd name="connsiteY9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244272" h="6858000">
                <a:moveTo>
                  <a:pt x="0" y="0"/>
                </a:moveTo>
                <a:lnTo>
                  <a:pt x="732568" y="0"/>
                </a:lnTo>
                <a:lnTo>
                  <a:pt x="947849" y="0"/>
                </a:lnTo>
                <a:lnTo>
                  <a:pt x="1823619" y="0"/>
                </a:lnTo>
                <a:lnTo>
                  <a:pt x="5235673" y="0"/>
                </a:lnTo>
                <a:cubicBezTo>
                  <a:pt x="5133912" y="35571"/>
                  <a:pt x="5035058" y="78255"/>
                  <a:pt x="4933297" y="110269"/>
                </a:cubicBezTo>
                <a:cubicBezTo>
                  <a:pt x="4947835" y="145839"/>
                  <a:pt x="4962372" y="138725"/>
                  <a:pt x="4976910" y="135168"/>
                </a:cubicBezTo>
                <a:cubicBezTo>
                  <a:pt x="5064133" y="120941"/>
                  <a:pt x="5154264" y="110269"/>
                  <a:pt x="5238580" y="71141"/>
                </a:cubicBezTo>
                <a:cubicBezTo>
                  <a:pt x="5258933" y="64027"/>
                  <a:pt x="5282192" y="64027"/>
                  <a:pt x="5290914" y="88927"/>
                </a:cubicBezTo>
                <a:cubicBezTo>
                  <a:pt x="5305452" y="124497"/>
                  <a:pt x="5285100" y="145839"/>
                  <a:pt x="5264747" y="163625"/>
                </a:cubicBezTo>
                <a:cubicBezTo>
                  <a:pt x="5229858" y="195638"/>
                  <a:pt x="5189154" y="188525"/>
                  <a:pt x="5151357" y="192082"/>
                </a:cubicBezTo>
                <a:cubicBezTo>
                  <a:pt x="5046689" y="209867"/>
                  <a:pt x="4997261" y="259665"/>
                  <a:pt x="4974002" y="373491"/>
                </a:cubicBezTo>
                <a:cubicBezTo>
                  <a:pt x="5064133" y="327250"/>
                  <a:pt x="5154264" y="384162"/>
                  <a:pt x="5241488" y="352148"/>
                </a:cubicBezTo>
                <a:cubicBezTo>
                  <a:pt x="5264747" y="345034"/>
                  <a:pt x="5299637" y="355706"/>
                  <a:pt x="5288007" y="394834"/>
                </a:cubicBezTo>
                <a:cubicBezTo>
                  <a:pt x="5276378" y="430405"/>
                  <a:pt x="5238580" y="458860"/>
                  <a:pt x="5305452" y="451747"/>
                </a:cubicBezTo>
                <a:cubicBezTo>
                  <a:pt x="5354879" y="448189"/>
                  <a:pt x="5369416" y="405504"/>
                  <a:pt x="5383953" y="359262"/>
                </a:cubicBezTo>
                <a:cubicBezTo>
                  <a:pt x="5395583" y="334364"/>
                  <a:pt x="5427565" y="320135"/>
                  <a:pt x="5450825" y="334364"/>
                </a:cubicBezTo>
                <a:cubicBezTo>
                  <a:pt x="5479899" y="348592"/>
                  <a:pt x="5471177" y="387720"/>
                  <a:pt x="5471177" y="416176"/>
                </a:cubicBezTo>
                <a:cubicBezTo>
                  <a:pt x="5474085" y="469532"/>
                  <a:pt x="5450825" y="494431"/>
                  <a:pt x="5410121" y="505101"/>
                </a:cubicBezTo>
                <a:cubicBezTo>
                  <a:pt x="5360693" y="519330"/>
                  <a:pt x="5311267" y="537116"/>
                  <a:pt x="5247303" y="558458"/>
                </a:cubicBezTo>
                <a:cubicBezTo>
                  <a:pt x="5317082" y="594028"/>
                  <a:pt x="5369416" y="586915"/>
                  <a:pt x="5421750" y="558458"/>
                </a:cubicBezTo>
                <a:cubicBezTo>
                  <a:pt x="5485714" y="526444"/>
                  <a:pt x="5570030" y="483759"/>
                  <a:pt x="5622364" y="522887"/>
                </a:cubicBezTo>
                <a:cubicBezTo>
                  <a:pt x="5700865" y="579800"/>
                  <a:pt x="5764829" y="544229"/>
                  <a:pt x="5834608" y="533558"/>
                </a:cubicBezTo>
                <a:cubicBezTo>
                  <a:pt x="5979982" y="512216"/>
                  <a:pt x="5889850" y="480203"/>
                  <a:pt x="6035223" y="462417"/>
                </a:cubicBezTo>
                <a:cubicBezTo>
                  <a:pt x="6093372" y="455303"/>
                  <a:pt x="6154429" y="426847"/>
                  <a:pt x="6238745" y="465975"/>
                </a:cubicBezTo>
                <a:cubicBezTo>
                  <a:pt x="5857868" y="672284"/>
                  <a:pt x="5677606" y="658055"/>
                  <a:pt x="5337434" y="910606"/>
                </a:cubicBezTo>
                <a:cubicBezTo>
                  <a:pt x="5351971" y="935506"/>
                  <a:pt x="5366508" y="924835"/>
                  <a:pt x="5381046" y="921277"/>
                </a:cubicBezTo>
                <a:cubicBezTo>
                  <a:pt x="5404305" y="917720"/>
                  <a:pt x="5433380" y="903491"/>
                  <a:pt x="5439195" y="949734"/>
                </a:cubicBezTo>
                <a:cubicBezTo>
                  <a:pt x="5442103" y="985305"/>
                  <a:pt x="5424657" y="1003089"/>
                  <a:pt x="5395583" y="1006647"/>
                </a:cubicBezTo>
                <a:cubicBezTo>
                  <a:pt x="5311267" y="1020875"/>
                  <a:pt x="5235673" y="1070674"/>
                  <a:pt x="5160079" y="1113358"/>
                </a:cubicBezTo>
                <a:cubicBezTo>
                  <a:pt x="5125190" y="1131144"/>
                  <a:pt x="5087393" y="1156043"/>
                  <a:pt x="5101930" y="1220069"/>
                </a:cubicBezTo>
                <a:cubicBezTo>
                  <a:pt x="5131004" y="1237855"/>
                  <a:pt x="5151357" y="1212955"/>
                  <a:pt x="5174617" y="1209399"/>
                </a:cubicBezTo>
                <a:cubicBezTo>
                  <a:pt x="5197876" y="1205842"/>
                  <a:pt x="5253118" y="1220069"/>
                  <a:pt x="5238580" y="1230741"/>
                </a:cubicBezTo>
                <a:cubicBezTo>
                  <a:pt x="5171709" y="1269868"/>
                  <a:pt x="5293822" y="1365909"/>
                  <a:pt x="5212414" y="1365909"/>
                </a:cubicBezTo>
                <a:cubicBezTo>
                  <a:pt x="5078671" y="1365909"/>
                  <a:pt x="5005984" y="1536647"/>
                  <a:pt x="4878056" y="1540204"/>
                </a:cubicBezTo>
                <a:cubicBezTo>
                  <a:pt x="4857704" y="1540204"/>
                  <a:pt x="4848982" y="1572219"/>
                  <a:pt x="4848982" y="1597117"/>
                </a:cubicBezTo>
                <a:cubicBezTo>
                  <a:pt x="4848982" y="1629132"/>
                  <a:pt x="4869333" y="1632688"/>
                  <a:pt x="4889686" y="1636245"/>
                </a:cubicBezTo>
                <a:cubicBezTo>
                  <a:pt x="4921668" y="1639802"/>
                  <a:pt x="4956557" y="1597117"/>
                  <a:pt x="4997261" y="1657587"/>
                </a:cubicBezTo>
                <a:cubicBezTo>
                  <a:pt x="4921668" y="1693158"/>
                  <a:pt x="4843167" y="1728729"/>
                  <a:pt x="4846074" y="1849668"/>
                </a:cubicBezTo>
                <a:cubicBezTo>
                  <a:pt x="4846074" y="1881683"/>
                  <a:pt x="4814092" y="1895910"/>
                  <a:pt x="4790832" y="1903025"/>
                </a:cubicBezTo>
                <a:cubicBezTo>
                  <a:pt x="4750128" y="1917252"/>
                  <a:pt x="4718146" y="1938595"/>
                  <a:pt x="4694886" y="1984836"/>
                </a:cubicBezTo>
                <a:cubicBezTo>
                  <a:pt x="4694886" y="1995507"/>
                  <a:pt x="4694886" y="2002622"/>
                  <a:pt x="4694886" y="2013292"/>
                </a:cubicBezTo>
                <a:cubicBezTo>
                  <a:pt x="4700701" y="2123562"/>
                  <a:pt x="4758850" y="2120004"/>
                  <a:pt x="4822814" y="2102219"/>
                </a:cubicBezTo>
                <a:cubicBezTo>
                  <a:pt x="4898408" y="2080877"/>
                  <a:pt x="4974002" y="2038192"/>
                  <a:pt x="5055411" y="2077320"/>
                </a:cubicBezTo>
                <a:cubicBezTo>
                  <a:pt x="4942020" y="2130676"/>
                  <a:pt x="4817000" y="2134233"/>
                  <a:pt x="4712331" y="2208931"/>
                </a:cubicBezTo>
                <a:cubicBezTo>
                  <a:pt x="5101930" y="2223159"/>
                  <a:pt x="5445010" y="1984836"/>
                  <a:pt x="5822979" y="1892353"/>
                </a:cubicBezTo>
                <a:cubicBezTo>
                  <a:pt x="5811349" y="1952823"/>
                  <a:pt x="5779367" y="1967051"/>
                  <a:pt x="5753200" y="1974165"/>
                </a:cubicBezTo>
                <a:cubicBezTo>
                  <a:pt x="5613642" y="2020407"/>
                  <a:pt x="5491529" y="2112891"/>
                  <a:pt x="5363601" y="2191146"/>
                </a:cubicBezTo>
                <a:cubicBezTo>
                  <a:pt x="5311267" y="2223159"/>
                  <a:pt x="5273470" y="2258731"/>
                  <a:pt x="5253118" y="2326314"/>
                </a:cubicBezTo>
                <a:cubicBezTo>
                  <a:pt x="5235673" y="2390340"/>
                  <a:pt x="5200783" y="2418796"/>
                  <a:pt x="5136819" y="2401012"/>
                </a:cubicBezTo>
                <a:cubicBezTo>
                  <a:pt x="5084485" y="2386784"/>
                  <a:pt x="5029243" y="2393898"/>
                  <a:pt x="4974002" y="2401012"/>
                </a:cubicBezTo>
                <a:cubicBezTo>
                  <a:pt x="4912946" y="2408126"/>
                  <a:pt x="4843167" y="2479267"/>
                  <a:pt x="4857704" y="2518395"/>
                </a:cubicBezTo>
                <a:cubicBezTo>
                  <a:pt x="4886778" y="2582422"/>
                  <a:pt x="4936205" y="2550408"/>
                  <a:pt x="4976910" y="2543294"/>
                </a:cubicBezTo>
                <a:cubicBezTo>
                  <a:pt x="5026336" y="2536181"/>
                  <a:pt x="5116467" y="2518395"/>
                  <a:pt x="5116467" y="2525509"/>
                </a:cubicBezTo>
                <a:cubicBezTo>
                  <a:pt x="5148450" y="2685576"/>
                  <a:pt x="5221136" y="2564636"/>
                  <a:pt x="5273470" y="2564636"/>
                </a:cubicBezTo>
                <a:cubicBezTo>
                  <a:pt x="5322897" y="2564636"/>
                  <a:pt x="5372323" y="2546851"/>
                  <a:pt x="5418843" y="2532623"/>
                </a:cubicBezTo>
                <a:cubicBezTo>
                  <a:pt x="5479899" y="2514837"/>
                  <a:pt x="5535140" y="2546851"/>
                  <a:pt x="5593290" y="2553965"/>
                </a:cubicBezTo>
                <a:cubicBezTo>
                  <a:pt x="5645624" y="2561080"/>
                  <a:pt x="5616550" y="2653563"/>
                  <a:pt x="5648532" y="2692689"/>
                </a:cubicBezTo>
                <a:cubicBezTo>
                  <a:pt x="5654346" y="2703362"/>
                  <a:pt x="5660161" y="2703362"/>
                  <a:pt x="5665976" y="2703362"/>
                </a:cubicBezTo>
                <a:cubicBezTo>
                  <a:pt x="5683421" y="2980812"/>
                  <a:pt x="5988704" y="2913227"/>
                  <a:pt x="5988704" y="2923898"/>
                </a:cubicBezTo>
                <a:cubicBezTo>
                  <a:pt x="6014871" y="2941684"/>
                  <a:pt x="6046853" y="2899000"/>
                  <a:pt x="6078835" y="2941684"/>
                </a:cubicBezTo>
                <a:cubicBezTo>
                  <a:pt x="5942185" y="3137322"/>
                  <a:pt x="5732847" y="3183563"/>
                  <a:pt x="5546771" y="3329402"/>
                </a:cubicBezTo>
                <a:cubicBezTo>
                  <a:pt x="5700865" y="3379202"/>
                  <a:pt x="5790997" y="3208463"/>
                  <a:pt x="5904388" y="3229805"/>
                </a:cubicBezTo>
                <a:cubicBezTo>
                  <a:pt x="5959629" y="3283162"/>
                  <a:pt x="5793904" y="3368530"/>
                  <a:pt x="5953814" y="3393429"/>
                </a:cubicBezTo>
                <a:cubicBezTo>
                  <a:pt x="5884036" y="3439672"/>
                  <a:pt x="5834608" y="3485914"/>
                  <a:pt x="5785182" y="3539269"/>
                </a:cubicBezTo>
                <a:cubicBezTo>
                  <a:pt x="5700865" y="3635309"/>
                  <a:pt x="5683421" y="3699337"/>
                  <a:pt x="5724125" y="3827390"/>
                </a:cubicBezTo>
                <a:cubicBezTo>
                  <a:pt x="5750293" y="3912759"/>
                  <a:pt x="5788089" y="3991015"/>
                  <a:pt x="5753200" y="4090612"/>
                </a:cubicBezTo>
                <a:cubicBezTo>
                  <a:pt x="5729940" y="4158196"/>
                  <a:pt x="5738663" y="4204438"/>
                  <a:pt x="5825886" y="4172424"/>
                </a:cubicBezTo>
                <a:cubicBezTo>
                  <a:pt x="5918925" y="4140411"/>
                  <a:pt x="5953814" y="4200882"/>
                  <a:pt x="5930554" y="4321821"/>
                </a:cubicBezTo>
                <a:cubicBezTo>
                  <a:pt x="5916018" y="4400076"/>
                  <a:pt x="5930554" y="4424975"/>
                  <a:pt x="5994519" y="4414305"/>
                </a:cubicBezTo>
                <a:cubicBezTo>
                  <a:pt x="6064297" y="4403633"/>
                  <a:pt x="6131169" y="4353835"/>
                  <a:pt x="6218393" y="4378734"/>
                </a:cubicBezTo>
                <a:cubicBezTo>
                  <a:pt x="6148614" y="4521016"/>
                  <a:pt x="6000333" y="4478331"/>
                  <a:pt x="5918925" y="4613499"/>
                </a:cubicBezTo>
                <a:cubicBezTo>
                  <a:pt x="6014871" y="4613499"/>
                  <a:pt x="6090465" y="4613499"/>
                  <a:pt x="6160243" y="4585042"/>
                </a:cubicBezTo>
                <a:cubicBezTo>
                  <a:pt x="6189318" y="4574373"/>
                  <a:pt x="6221300" y="4560144"/>
                  <a:pt x="6238745" y="4602828"/>
                </a:cubicBezTo>
                <a:cubicBezTo>
                  <a:pt x="6259098" y="4652628"/>
                  <a:pt x="6218393" y="4670412"/>
                  <a:pt x="6195133" y="4677526"/>
                </a:cubicBezTo>
                <a:cubicBezTo>
                  <a:pt x="6128261" y="4702425"/>
                  <a:pt x="6075928" y="4759339"/>
                  <a:pt x="6017778" y="4805580"/>
                </a:cubicBezTo>
                <a:cubicBezTo>
                  <a:pt x="5892758" y="4905177"/>
                  <a:pt x="5756107" y="4990547"/>
                  <a:pt x="5651439" y="5154171"/>
                </a:cubicBezTo>
                <a:cubicBezTo>
                  <a:pt x="5782275" y="5111487"/>
                  <a:pt x="5881128" y="5011889"/>
                  <a:pt x="6006149" y="4994104"/>
                </a:cubicBezTo>
                <a:cubicBezTo>
                  <a:pt x="5898572" y="5143500"/>
                  <a:pt x="5761922" y="5243097"/>
                  <a:pt x="5633994" y="5353367"/>
                </a:cubicBezTo>
                <a:cubicBezTo>
                  <a:pt x="5596197" y="5385379"/>
                  <a:pt x="5558400" y="5406721"/>
                  <a:pt x="5552586" y="5474306"/>
                </a:cubicBezTo>
                <a:cubicBezTo>
                  <a:pt x="5535140" y="5605917"/>
                  <a:pt x="5488622" y="5712629"/>
                  <a:pt x="5383953" y="5769542"/>
                </a:cubicBezTo>
                <a:cubicBezTo>
                  <a:pt x="5383953" y="5769542"/>
                  <a:pt x="5389768" y="5790884"/>
                  <a:pt x="5392675" y="5801555"/>
                </a:cubicBezTo>
                <a:cubicBezTo>
                  <a:pt x="5456640" y="5805112"/>
                  <a:pt x="5506066" y="5726858"/>
                  <a:pt x="5584568" y="5755314"/>
                </a:cubicBezTo>
                <a:cubicBezTo>
                  <a:pt x="5506066" y="5862025"/>
                  <a:pt x="5442103" y="5954508"/>
                  <a:pt x="5334526" y="6004307"/>
                </a:cubicBezTo>
                <a:cubicBezTo>
                  <a:pt x="5247303" y="6043434"/>
                  <a:pt x="5139727" y="6068335"/>
                  <a:pt x="5075763" y="6196388"/>
                </a:cubicBezTo>
                <a:cubicBezTo>
                  <a:pt x="5148450" y="6221287"/>
                  <a:pt x="5203691" y="6189274"/>
                  <a:pt x="5258933" y="6167932"/>
                </a:cubicBezTo>
                <a:cubicBezTo>
                  <a:pt x="5343249" y="6132361"/>
                  <a:pt x="5427565" y="6093234"/>
                  <a:pt x="5511881" y="6057663"/>
                </a:cubicBezTo>
                <a:cubicBezTo>
                  <a:pt x="5543864" y="6043434"/>
                  <a:pt x="5578753" y="6036320"/>
                  <a:pt x="5599105" y="6100347"/>
                </a:cubicBezTo>
                <a:cubicBezTo>
                  <a:pt x="5491529" y="6114575"/>
                  <a:pt x="5427565" y="6199945"/>
                  <a:pt x="5360693" y="6281757"/>
                </a:cubicBezTo>
                <a:cubicBezTo>
                  <a:pt x="5322897" y="6327999"/>
                  <a:pt x="5290914" y="6388469"/>
                  <a:pt x="5224043" y="6367127"/>
                </a:cubicBezTo>
                <a:cubicBezTo>
                  <a:pt x="5189154" y="6356456"/>
                  <a:pt x="5165894" y="6388469"/>
                  <a:pt x="5168801" y="6431153"/>
                </a:cubicBezTo>
                <a:cubicBezTo>
                  <a:pt x="5183339" y="6580550"/>
                  <a:pt x="5099022" y="6630349"/>
                  <a:pt x="5011799" y="6658805"/>
                </a:cubicBezTo>
                <a:cubicBezTo>
                  <a:pt x="4883871" y="6701489"/>
                  <a:pt x="4770480" y="6786859"/>
                  <a:pt x="4651275" y="6858000"/>
                </a:cubicBezTo>
                <a:lnTo>
                  <a:pt x="1823619" y="6858000"/>
                </a:lnTo>
                <a:lnTo>
                  <a:pt x="947849" y="6858000"/>
                </a:lnTo>
                <a:lnTo>
                  <a:pt x="732568"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43468" y="609600"/>
            <a:ext cx="3992700" cy="3877197"/>
          </a:xfrm>
        </p:spPr>
        <p:txBody>
          <a:bodyPr vert="horz" lIns="91440" tIns="45720" rIns="91440" bIns="45720" rtlCol="0" anchor="b">
            <a:normAutofit/>
          </a:bodyPr>
          <a:lstStyle/>
          <a:p>
            <a:r>
              <a:rPr lang="en-US" kern="1200" dirty="0">
                <a:solidFill>
                  <a:schemeClr val="tx1"/>
                </a:solidFill>
                <a:latin typeface="+mj-lt"/>
                <a:ea typeface="+mj-ea"/>
                <a:cs typeface="+mj-cs"/>
              </a:rPr>
              <a:t>Dajjal </a:t>
            </a:r>
            <a:br>
              <a:rPr lang="en-US" kern="1200" dirty="0">
                <a:solidFill>
                  <a:schemeClr val="tx1"/>
                </a:solidFill>
                <a:latin typeface="+mj-lt"/>
                <a:ea typeface="+mj-ea"/>
                <a:cs typeface="+mj-cs"/>
              </a:rPr>
            </a:br>
            <a:r>
              <a:rPr lang="en-US" kern="1200" dirty="0">
                <a:solidFill>
                  <a:schemeClr val="tx1"/>
                </a:solidFill>
                <a:latin typeface="+mj-lt"/>
                <a:ea typeface="+mj-ea"/>
                <a:cs typeface="+mj-cs"/>
              </a:rPr>
              <a:t>(Anti-Christ)</a:t>
            </a:r>
          </a:p>
        </p:txBody>
      </p:sp>
      <p:sp>
        <p:nvSpPr>
          <p:cNvPr id="6" name="Footer Placeholder 5">
            <a:extLst>
              <a:ext uri="{FF2B5EF4-FFF2-40B4-BE49-F238E27FC236}">
                <a16:creationId xmlns:a16="http://schemas.microsoft.com/office/drawing/2014/main" id="{A098EB1C-0A87-4435-BBC8-5A5F836B12B2}"/>
              </a:ext>
            </a:extLst>
          </p:cNvPr>
          <p:cNvSpPr>
            <a:spLocks noGrp="1"/>
          </p:cNvSpPr>
          <p:nvPr>
            <p:ph type="ftr" sz="quarter" idx="11"/>
          </p:nvPr>
        </p:nvSpPr>
        <p:spPr>
          <a:xfrm>
            <a:off x="5638800" y="6356350"/>
            <a:ext cx="4114800" cy="365125"/>
          </a:xfrm>
        </p:spPr>
        <p:txBody>
          <a:bodyPr vert="horz" lIns="91440" tIns="45720" rIns="91440" bIns="45720" rtlCol="0" anchor="ctr">
            <a:normAutofit/>
          </a:bodyPr>
          <a:lstStyle/>
          <a:p>
            <a:pPr algn="l">
              <a:lnSpc>
                <a:spcPct val="90000"/>
              </a:lnSpc>
              <a:spcAft>
                <a:spcPts val="600"/>
              </a:spcAft>
            </a:pPr>
            <a:r>
              <a:rPr lang="en-US" kern="1200">
                <a:solidFill>
                  <a:srgbClr val="FFFFFF"/>
                </a:solidFill>
                <a:latin typeface="+mn-lt"/>
                <a:ea typeface="+mn-ea"/>
                <a:cs typeface="+mn-cs"/>
              </a:rPr>
              <a:t>This presentation was researched and compiled by:</a:t>
            </a:r>
            <a:br>
              <a:rPr lang="en-US" kern="1200">
                <a:solidFill>
                  <a:srgbClr val="FFFFFF"/>
                </a:solidFill>
                <a:latin typeface="+mn-lt"/>
                <a:ea typeface="+mn-ea"/>
                <a:cs typeface="+mn-cs"/>
              </a:rPr>
            </a:br>
            <a:r>
              <a:rPr lang="en-US" kern="1200">
                <a:solidFill>
                  <a:srgbClr val="FFFFFF"/>
                </a:solidFill>
                <a:latin typeface="+mn-lt"/>
                <a:ea typeface="+mn-ea"/>
                <a:cs typeface="+mn-cs"/>
              </a:rPr>
              <a:t>MONEEB MINHAS</a:t>
            </a:r>
          </a:p>
        </p:txBody>
      </p:sp>
      <p:sp>
        <p:nvSpPr>
          <p:cNvPr id="8" name="Slide Number Placeholder 7">
            <a:extLst>
              <a:ext uri="{FF2B5EF4-FFF2-40B4-BE49-F238E27FC236}">
                <a16:creationId xmlns:a16="http://schemas.microsoft.com/office/drawing/2014/main" id="{C9193FF0-49DB-4556-BECD-353FC277D822}"/>
              </a:ext>
            </a:extLst>
          </p:cNvPr>
          <p:cNvSpPr>
            <a:spLocks noGrp="1"/>
          </p:cNvSpPr>
          <p:nvPr>
            <p:ph type="sldNum" sz="quarter" idx="12"/>
          </p:nvPr>
        </p:nvSpPr>
        <p:spPr>
          <a:xfrm>
            <a:off x="9906000" y="6356350"/>
            <a:ext cx="1447800" cy="365125"/>
          </a:xfrm>
        </p:spPr>
        <p:txBody>
          <a:bodyPr vert="horz" lIns="91440" tIns="45720" rIns="91440" bIns="45720" rtlCol="0" anchor="ctr">
            <a:normAutofit/>
          </a:bodyPr>
          <a:lstStyle/>
          <a:p>
            <a:pPr>
              <a:spcAft>
                <a:spcPts val="600"/>
              </a:spcAft>
            </a:pPr>
            <a:fld id="{9C34C810-059C-4551-8D0F-61E3E79FC1CC}" type="slidenum">
              <a:rPr lang="en-US">
                <a:solidFill>
                  <a:srgbClr val="FFFFFF"/>
                </a:solidFill>
              </a:rPr>
              <a:pPr>
                <a:spcAft>
                  <a:spcPts val="600"/>
                </a:spcAft>
              </a:pPr>
              <a:t>38</a:t>
            </a:fld>
            <a:endParaRPr lang="en-US">
              <a:solidFill>
                <a:srgbClr val="FFFFFF"/>
              </a:solidFill>
            </a:endParaRPr>
          </a:p>
        </p:txBody>
      </p:sp>
    </p:spTree>
    <p:extLst>
      <p:ext uri="{BB962C8B-B14F-4D97-AF65-F5344CB8AC3E}">
        <p14:creationId xmlns:p14="http://schemas.microsoft.com/office/powerpoint/2010/main" val="29509814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2CBD4B-377E-D21E-FC19-6FE201AF14CF}"/>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60D21D33-06BC-4A4D-8352-0971830F9C9C}"/>
              </a:ext>
            </a:extLst>
          </p:cNvPr>
          <p:cNvSpPr>
            <a:spLocks noGrp="1"/>
          </p:cNvSpPr>
          <p:nvPr>
            <p:ph type="ftr" sz="quarter" idx="11"/>
          </p:nvPr>
        </p:nvSpPr>
        <p:spPr/>
        <p:txBody>
          <a:bodyPr/>
          <a:lstStyle/>
          <a:p>
            <a:r>
              <a:rPr lang="en-GB" sz="700"/>
              <a:t>This presentation was researched and compiled by:</a:t>
            </a:r>
            <a:br>
              <a:rPr lang="en-GB" sz="800"/>
            </a:br>
            <a:r>
              <a:rPr lang="en-GB"/>
              <a:t>MONEEB MINHAS</a:t>
            </a:r>
            <a:endParaRPr lang="en-GB" dirty="0"/>
          </a:p>
        </p:txBody>
      </p:sp>
      <p:sp>
        <p:nvSpPr>
          <p:cNvPr id="5" name="Slide Number Placeholder 4">
            <a:extLst>
              <a:ext uri="{FF2B5EF4-FFF2-40B4-BE49-F238E27FC236}">
                <a16:creationId xmlns:a16="http://schemas.microsoft.com/office/drawing/2014/main" id="{58B4E329-7CA4-297A-99F6-F905D02A9D24}"/>
              </a:ext>
            </a:extLst>
          </p:cNvPr>
          <p:cNvSpPr>
            <a:spLocks noGrp="1"/>
          </p:cNvSpPr>
          <p:nvPr>
            <p:ph type="sldNum" sz="quarter" idx="12"/>
          </p:nvPr>
        </p:nvSpPr>
        <p:spPr/>
        <p:txBody>
          <a:bodyPr/>
          <a:lstStyle/>
          <a:p>
            <a:fld id="{9C34C810-059C-4551-8D0F-61E3E79FC1CC}" type="slidenum">
              <a:rPr lang="en-GB" smtClean="0"/>
              <a:t>39</a:t>
            </a:fld>
            <a:endParaRPr lang="en-GB"/>
          </a:p>
        </p:txBody>
      </p:sp>
      <p:grpSp>
        <p:nvGrpSpPr>
          <p:cNvPr id="6" name="Group 5">
            <a:extLst>
              <a:ext uri="{FF2B5EF4-FFF2-40B4-BE49-F238E27FC236}">
                <a16:creationId xmlns:a16="http://schemas.microsoft.com/office/drawing/2014/main" id="{FAA84203-1B29-5FBF-0B9B-C0FFBF3C71D8}"/>
              </a:ext>
            </a:extLst>
          </p:cNvPr>
          <p:cNvGrpSpPr/>
          <p:nvPr/>
        </p:nvGrpSpPr>
        <p:grpSpPr>
          <a:xfrm>
            <a:off x="2145890" y="448586"/>
            <a:ext cx="8522111" cy="5691506"/>
            <a:chOff x="3729271" y="860601"/>
            <a:chExt cx="5001774" cy="3340443"/>
          </a:xfrm>
        </p:grpSpPr>
        <p:pic>
          <p:nvPicPr>
            <p:cNvPr id="7" name="Picture 10" descr="Man left with one eye after vicious New Year's Eve assault - Mirror Online">
              <a:extLst>
                <a:ext uri="{FF2B5EF4-FFF2-40B4-BE49-F238E27FC236}">
                  <a16:creationId xmlns:a16="http://schemas.microsoft.com/office/drawing/2014/main" id="{B16AD3D6-9CEC-C2D4-7F5E-759F26CBAE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9271" y="950305"/>
              <a:ext cx="5001774" cy="325073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What is the Meaning of 'Kaafir' in Islam? | Kaveh and Farouk">
              <a:extLst>
                <a:ext uri="{FF2B5EF4-FFF2-40B4-BE49-F238E27FC236}">
                  <a16:creationId xmlns:a16="http://schemas.microsoft.com/office/drawing/2014/main" id="{FAE9219D-60CF-596D-F001-9D8AEA1D80E2}"/>
                </a:ext>
              </a:extLst>
            </p:cNvPr>
            <p:cNvPicPr>
              <a:picLocks noChangeAspect="1" noChangeArrowheads="1"/>
            </p:cNvPicPr>
            <p:nvPr/>
          </p:nvPicPr>
          <p:blipFill>
            <a:blip r:embed="rId3">
              <a:alphaModFix amt="50000"/>
              <a:duotone>
                <a:prstClr val="black"/>
                <a:schemeClr val="tx2">
                  <a:lumMod val="50000"/>
                  <a:tint val="45000"/>
                  <a:satMod val="400000"/>
                </a:schemeClr>
              </a:duotone>
              <a:extLst>
                <a:ext uri="{28A0092B-C50C-407E-A947-70E740481C1C}">
                  <a14:useLocalDpi xmlns:a14="http://schemas.microsoft.com/office/drawing/2010/main" val="0"/>
                </a:ext>
              </a:extLst>
            </a:blip>
            <a:srcRect/>
            <a:stretch>
              <a:fillRect/>
            </a:stretch>
          </p:blipFill>
          <p:spPr bwMode="auto">
            <a:xfrm>
              <a:off x="5684108" y="860601"/>
              <a:ext cx="1659627" cy="874071"/>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itle 9">
            <a:extLst>
              <a:ext uri="{FF2B5EF4-FFF2-40B4-BE49-F238E27FC236}">
                <a16:creationId xmlns:a16="http://schemas.microsoft.com/office/drawing/2014/main" id="{FAFB7670-8FC4-6C3D-1B3C-5BD0128668D5}"/>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861065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1"/>
          <p:cNvSpPr>
            <a:spLocks noGrp="1"/>
          </p:cNvSpPr>
          <p:nvPr/>
        </p:nvSpPr>
        <p:spPr>
          <a:xfrm>
            <a:off x="1345537" y="1349694"/>
            <a:ext cx="9144000" cy="2559576"/>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6600" b="1" dirty="0">
                <a:solidFill>
                  <a:srgbClr val="00B050"/>
                </a:solidFill>
              </a:rPr>
              <a:t>PART 1:</a:t>
            </a:r>
          </a:p>
          <a:p>
            <a:r>
              <a:rPr lang="en-GB" sz="5400" b="1" dirty="0">
                <a:solidFill>
                  <a:schemeClr val="bg1"/>
                </a:solidFill>
              </a:rPr>
              <a:t>The Quran speaks to us</a:t>
            </a:r>
          </a:p>
          <a:p>
            <a:r>
              <a:rPr lang="en-US" sz="8000" dirty="0" err="1">
                <a:solidFill>
                  <a:schemeClr val="bg1"/>
                </a:solidFill>
                <a:effectLst/>
                <a:latin typeface="Courier New" panose="02070309020205020404" pitchFamily="49" charset="0"/>
                <a:ea typeface="Times New Roman" panose="02020603050405020304" pitchFamily="18" charset="0"/>
                <a:cs typeface="Arial" panose="020B0604020202020204" pitchFamily="34" charset="0"/>
              </a:rPr>
              <a:t>القرآن</a:t>
            </a:r>
            <a:r>
              <a:rPr lang="en-US" sz="8000" dirty="0">
                <a:solidFill>
                  <a:schemeClr val="bg1"/>
                </a:solidFill>
                <a:effectLst/>
                <a:latin typeface="Courier New" panose="02070309020205020404" pitchFamily="49" charset="0"/>
                <a:ea typeface="Times New Roman" panose="02020603050405020304" pitchFamily="18" charset="0"/>
                <a:cs typeface="Arial" panose="020B0604020202020204" pitchFamily="34" charset="0"/>
              </a:rPr>
              <a:t> </a:t>
            </a:r>
            <a:r>
              <a:rPr lang="en-US" sz="8000" dirty="0" err="1">
                <a:solidFill>
                  <a:schemeClr val="bg1"/>
                </a:solidFill>
                <a:effectLst/>
                <a:latin typeface="Courier New" panose="02070309020205020404" pitchFamily="49" charset="0"/>
                <a:ea typeface="Times New Roman" panose="02020603050405020304" pitchFamily="18" charset="0"/>
                <a:cs typeface="Arial" panose="020B0604020202020204" pitchFamily="34" charset="0"/>
              </a:rPr>
              <a:t>يخاطبنا</a:t>
            </a:r>
            <a:endParaRPr lang="en-US" sz="8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6E8FCCA3-B5D2-4C77-9C4B-EA4E0FF23B21}"/>
              </a:ext>
            </a:extLst>
          </p:cNvPr>
          <p:cNvSpPr>
            <a:spLocks noGrp="1"/>
          </p:cNvSpPr>
          <p:nvPr>
            <p:ph type="ftr" sz="quarter" idx="11"/>
          </p:nvPr>
        </p:nvSpPr>
        <p:spPr/>
        <p:txBody>
          <a:bodyPr/>
          <a:lstStyle/>
          <a:p>
            <a:r>
              <a:rPr lang="en-GB" sz="800"/>
              <a:t>This presentation was researched and compiled by:</a:t>
            </a:r>
            <a:br>
              <a:rPr lang="en-GB"/>
            </a:br>
            <a:r>
              <a:rPr lang="en-GB"/>
              <a:t>MONEEB MINHAS</a:t>
            </a:r>
            <a:endParaRPr lang="en-GB" dirty="0"/>
          </a:p>
        </p:txBody>
      </p:sp>
      <p:sp>
        <p:nvSpPr>
          <p:cNvPr id="7" name="Slide Number Placeholder 6">
            <a:extLst>
              <a:ext uri="{FF2B5EF4-FFF2-40B4-BE49-F238E27FC236}">
                <a16:creationId xmlns:a16="http://schemas.microsoft.com/office/drawing/2014/main" id="{5F008DD1-5470-4E44-8989-7F6496146F56}"/>
              </a:ext>
            </a:extLst>
          </p:cNvPr>
          <p:cNvSpPr>
            <a:spLocks noGrp="1"/>
          </p:cNvSpPr>
          <p:nvPr>
            <p:ph type="sldNum" sz="quarter" idx="12"/>
          </p:nvPr>
        </p:nvSpPr>
        <p:spPr/>
        <p:txBody>
          <a:bodyPr/>
          <a:lstStyle/>
          <a:p>
            <a:fld id="{9C34C810-059C-4551-8D0F-61E3E79FC1CC}" type="slidenum">
              <a:rPr lang="en-GB" smtClean="0"/>
              <a:t>4</a:t>
            </a:fld>
            <a:endParaRPr lang="en-GB"/>
          </a:p>
        </p:txBody>
      </p:sp>
    </p:spTree>
    <p:extLst>
      <p:ext uri="{BB962C8B-B14F-4D97-AF65-F5344CB8AC3E}">
        <p14:creationId xmlns:p14="http://schemas.microsoft.com/office/powerpoint/2010/main" val="3532386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851DD-ED99-7AF0-FFCA-380EA66FF5D6}"/>
              </a:ext>
            </a:extLst>
          </p:cNvPr>
          <p:cNvSpPr>
            <a:spLocks noGrp="1"/>
          </p:cNvSpPr>
          <p:nvPr>
            <p:ph type="title"/>
          </p:nvPr>
        </p:nvSpPr>
        <p:spPr/>
        <p:txBody>
          <a:bodyPr/>
          <a:lstStyle/>
          <a:p>
            <a:r>
              <a:rPr lang="en-US" dirty="0"/>
              <a:t>Hadith on protection from the Dajjal</a:t>
            </a:r>
          </a:p>
        </p:txBody>
      </p:sp>
      <p:sp>
        <p:nvSpPr>
          <p:cNvPr id="3" name="Content Placeholder 2">
            <a:extLst>
              <a:ext uri="{FF2B5EF4-FFF2-40B4-BE49-F238E27FC236}">
                <a16:creationId xmlns:a16="http://schemas.microsoft.com/office/drawing/2014/main" id="{06EEC6DC-1EC0-4BB0-05DC-E76335FE9B0A}"/>
              </a:ext>
            </a:extLst>
          </p:cNvPr>
          <p:cNvSpPr>
            <a:spLocks noGrp="1"/>
          </p:cNvSpPr>
          <p:nvPr>
            <p:ph idx="1"/>
          </p:nvPr>
        </p:nvSpPr>
        <p:spPr>
          <a:xfrm>
            <a:off x="838200" y="1745673"/>
            <a:ext cx="10515600" cy="4431290"/>
          </a:xfrm>
        </p:spPr>
        <p:txBody>
          <a:bodyPr>
            <a:normAutofit/>
          </a:bodyPr>
          <a:lstStyle/>
          <a:p>
            <a:pPr marL="342900" lvl="0" indent="-342900" rtl="0">
              <a:lnSpc>
                <a:spcPct val="107000"/>
              </a:lnSpc>
              <a:spcAft>
                <a:spcPts val="80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Abu </a:t>
            </a:r>
            <a:r>
              <a:rPr lang="en-US" sz="2400" dirty="0" err="1">
                <a:effectLst/>
                <a:latin typeface="Calibri" panose="020F0502020204030204" pitchFamily="34" charset="0"/>
                <a:ea typeface="Calibri" panose="020F0502020204030204" pitchFamily="34" charset="0"/>
                <a:cs typeface="Calibri" panose="020F0502020204030204" pitchFamily="34" charset="0"/>
              </a:rPr>
              <a:t>Darda</a:t>
            </a:r>
            <a:r>
              <a:rPr lang="en-US" sz="2400" dirty="0">
                <a:effectLst/>
                <a:latin typeface="Calibri" panose="020F0502020204030204" pitchFamily="34" charset="0"/>
                <a:ea typeface="Calibri" panose="020F0502020204030204" pitchFamily="34" charset="0"/>
                <a:cs typeface="Calibri" panose="020F0502020204030204" pitchFamily="34" charset="0"/>
              </a:rPr>
              <a:t> reported that Allah’s Messenger said, "If anyone memorizes the first ten verses of </a:t>
            </a:r>
            <a:r>
              <a:rPr lang="en-US" sz="2400" b="1" dirty="0">
                <a:effectLst/>
                <a:latin typeface="Calibri" panose="020F0502020204030204" pitchFamily="34" charset="0"/>
                <a:ea typeface="Calibri" panose="020F0502020204030204" pitchFamily="34" charset="0"/>
                <a:cs typeface="Calibri" panose="020F0502020204030204" pitchFamily="34" charset="0"/>
              </a:rPr>
              <a:t>Surah al-</a:t>
            </a:r>
            <a:r>
              <a:rPr lang="en-US" sz="2400" b="1" dirty="0" err="1">
                <a:effectLst/>
                <a:latin typeface="Calibri" panose="020F0502020204030204" pitchFamily="34" charset="0"/>
                <a:ea typeface="Calibri" panose="020F0502020204030204" pitchFamily="34" charset="0"/>
                <a:cs typeface="Calibri" panose="020F0502020204030204" pitchFamily="34" charset="0"/>
              </a:rPr>
              <a:t>Kahf</a:t>
            </a:r>
            <a:r>
              <a:rPr lang="en-US" sz="2400" b="1" dirty="0">
                <a:effectLst/>
                <a:latin typeface="Calibri" panose="020F0502020204030204" pitchFamily="34" charset="0"/>
                <a:ea typeface="Calibri" panose="020F0502020204030204" pitchFamily="34" charset="0"/>
                <a:cs typeface="Calibri" panose="020F0502020204030204" pitchFamily="34" charset="0"/>
              </a:rPr>
              <a:t>, </a:t>
            </a:r>
            <a:r>
              <a:rPr lang="en-US" sz="2400" dirty="0">
                <a:effectLst/>
                <a:latin typeface="Calibri" panose="020F0502020204030204" pitchFamily="34" charset="0"/>
                <a:ea typeface="Calibri" panose="020F0502020204030204" pitchFamily="34" charset="0"/>
                <a:cs typeface="Calibri" panose="020F0502020204030204" pitchFamily="34" charset="0"/>
              </a:rPr>
              <a:t>he would be protected from Dajjal. ” (Sahih Muslim)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"He who among you will survive to see him (Dajjal) should recite over him the opening verses of </a:t>
            </a:r>
            <a:r>
              <a:rPr lang="en-US" sz="2400" b="1" dirty="0">
                <a:effectLst/>
                <a:latin typeface="Calibri" panose="020F0502020204030204" pitchFamily="34" charset="0"/>
                <a:ea typeface="Calibri" panose="020F0502020204030204" pitchFamily="34" charset="0"/>
                <a:cs typeface="Calibri" panose="020F0502020204030204" pitchFamily="34" charset="0"/>
              </a:rPr>
              <a:t>Surah al-</a:t>
            </a:r>
            <a:r>
              <a:rPr lang="en-US" sz="2400" b="1" dirty="0" err="1">
                <a:effectLst/>
                <a:latin typeface="Calibri" panose="020F0502020204030204" pitchFamily="34" charset="0"/>
                <a:ea typeface="Calibri" panose="020F0502020204030204" pitchFamily="34" charset="0"/>
                <a:cs typeface="Calibri" panose="020F0502020204030204" pitchFamily="34" charset="0"/>
              </a:rPr>
              <a:t>Kahf</a:t>
            </a:r>
            <a:r>
              <a:rPr lang="en-US" sz="2400" b="1" dirty="0">
                <a:effectLst/>
                <a:latin typeface="Calibri" panose="020F0502020204030204" pitchFamily="34" charset="0"/>
                <a:ea typeface="Calibri" panose="020F0502020204030204" pitchFamily="34" charset="0"/>
                <a:cs typeface="Calibri" panose="020F0502020204030204" pitchFamily="34" charset="0"/>
              </a:rPr>
              <a:t>.” </a:t>
            </a:r>
            <a:r>
              <a:rPr lang="en-US" sz="2400" dirty="0">
                <a:effectLst/>
                <a:latin typeface="Calibri" panose="020F0502020204030204" pitchFamily="34" charset="0"/>
                <a:ea typeface="Calibri" panose="020F0502020204030204" pitchFamily="34" charset="0"/>
                <a:cs typeface="Calibri" panose="020F0502020204030204" pitchFamily="34" charset="0"/>
              </a:rPr>
              <a:t>- (Sahih Muslim)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 “He who recites three verses at the beginning of </a:t>
            </a:r>
            <a:r>
              <a:rPr lang="en-US" sz="2400" b="1" dirty="0">
                <a:effectLst/>
                <a:latin typeface="Calibri" panose="020F0502020204030204" pitchFamily="34" charset="0"/>
                <a:ea typeface="Calibri" panose="020F0502020204030204" pitchFamily="34" charset="0"/>
                <a:cs typeface="Calibri" panose="020F0502020204030204" pitchFamily="34" charset="0"/>
              </a:rPr>
              <a:t>al-</a:t>
            </a:r>
            <a:r>
              <a:rPr lang="en-US" sz="2400" b="1" dirty="0" err="1">
                <a:effectLst/>
                <a:latin typeface="Calibri" panose="020F0502020204030204" pitchFamily="34" charset="0"/>
                <a:ea typeface="Calibri" panose="020F0502020204030204" pitchFamily="34" charset="0"/>
                <a:cs typeface="Calibri" panose="020F0502020204030204" pitchFamily="34" charset="0"/>
              </a:rPr>
              <a:t>Kahf</a:t>
            </a:r>
            <a:r>
              <a:rPr lang="en-US" sz="2400" dirty="0">
                <a:effectLst/>
                <a:latin typeface="Calibri" panose="020F0502020204030204" pitchFamily="34" charset="0"/>
                <a:ea typeface="Calibri" panose="020F0502020204030204" pitchFamily="34" charset="0"/>
                <a:cs typeface="Calibri" panose="020F0502020204030204" pitchFamily="34" charset="0"/>
              </a:rPr>
              <a:t> would be protected from the trial of the Dajjal.” (</a:t>
            </a:r>
            <a:r>
              <a:rPr lang="en-US" sz="2400" dirty="0" err="1">
                <a:effectLst/>
                <a:latin typeface="Calibri" panose="020F0502020204030204" pitchFamily="34" charset="0"/>
                <a:ea typeface="Calibri" panose="020F0502020204030204" pitchFamily="34" charset="0"/>
                <a:cs typeface="Calibri" panose="020F0502020204030204" pitchFamily="34" charset="0"/>
              </a:rPr>
              <a:t>Tirmidhi</a:t>
            </a:r>
            <a:r>
              <a:rPr lang="en-US" sz="2400" dirty="0">
                <a:effectLst/>
                <a:latin typeface="Calibri" panose="020F0502020204030204" pitchFamily="34" charset="0"/>
                <a:ea typeface="Calibri" panose="020F0502020204030204" pitchFamily="34" charset="0"/>
                <a:cs typeface="Calibri" panose="020F0502020204030204" pitchFamily="34" charset="0"/>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Abu Sa ’id al-</a:t>
            </a:r>
            <a:r>
              <a:rPr lang="en-US" sz="2400" dirty="0" err="1">
                <a:effectLst/>
                <a:latin typeface="Calibri" panose="020F0502020204030204" pitchFamily="34" charset="0"/>
                <a:ea typeface="Calibri" panose="020F0502020204030204" pitchFamily="34" charset="0"/>
                <a:cs typeface="Calibri" panose="020F0502020204030204" pitchFamily="34" charset="0"/>
              </a:rPr>
              <a:t>Khudri</a:t>
            </a:r>
            <a:r>
              <a:rPr lang="en-US" sz="2400" dirty="0">
                <a:effectLst/>
                <a:latin typeface="Calibri" panose="020F0502020204030204" pitchFamily="34" charset="0"/>
                <a:ea typeface="Calibri" panose="020F0502020204030204" pitchFamily="34" charset="0"/>
                <a:cs typeface="Calibri" panose="020F0502020204030204" pitchFamily="34" charset="0"/>
              </a:rPr>
              <a:t> reports that the Prophet said: "Whoever recites </a:t>
            </a:r>
            <a:r>
              <a:rPr lang="en-US" sz="2400" b="1" dirty="0">
                <a:effectLst/>
                <a:latin typeface="Calibri" panose="020F0502020204030204" pitchFamily="34" charset="0"/>
                <a:ea typeface="Calibri" panose="020F0502020204030204" pitchFamily="34" charset="0"/>
                <a:cs typeface="Calibri" panose="020F0502020204030204" pitchFamily="34" charset="0"/>
              </a:rPr>
              <a:t>Surah al-</a:t>
            </a:r>
            <a:r>
              <a:rPr lang="en-US" sz="2400" b="1" dirty="0" err="1">
                <a:effectLst/>
                <a:latin typeface="Calibri" panose="020F0502020204030204" pitchFamily="34" charset="0"/>
                <a:ea typeface="Calibri" panose="020F0502020204030204" pitchFamily="34" charset="0"/>
                <a:cs typeface="Calibri" panose="020F0502020204030204" pitchFamily="34" charset="0"/>
              </a:rPr>
              <a:t>Kahf</a:t>
            </a:r>
            <a:r>
              <a:rPr lang="en-US" sz="2400" b="1" dirty="0">
                <a:effectLst/>
                <a:latin typeface="Calibri" panose="020F0502020204030204" pitchFamily="34" charset="0"/>
                <a:ea typeface="Calibri" panose="020F0502020204030204" pitchFamily="34" charset="0"/>
                <a:cs typeface="Calibri" panose="020F0502020204030204" pitchFamily="34" charset="0"/>
              </a:rPr>
              <a:t> </a:t>
            </a:r>
            <a:r>
              <a:rPr lang="en-US" sz="2400" dirty="0">
                <a:effectLst/>
                <a:latin typeface="Calibri" panose="020F0502020204030204" pitchFamily="34" charset="0"/>
                <a:ea typeface="Calibri" panose="020F0502020204030204" pitchFamily="34" charset="0"/>
                <a:cs typeface="Calibri" panose="020F0502020204030204" pitchFamily="34" charset="0"/>
              </a:rPr>
              <a:t>on </a:t>
            </a:r>
            <a:r>
              <a:rPr lang="en-US" sz="2400" dirty="0" err="1">
                <a:effectLst/>
                <a:latin typeface="Calibri" panose="020F0502020204030204" pitchFamily="34" charset="0"/>
                <a:ea typeface="Calibri" panose="020F0502020204030204" pitchFamily="34" charset="0"/>
                <a:cs typeface="Calibri" panose="020F0502020204030204" pitchFamily="34" charset="0"/>
              </a:rPr>
              <a:t>Jum'ah</a:t>
            </a:r>
            <a:r>
              <a:rPr lang="en-US" sz="2400" dirty="0">
                <a:effectLst/>
                <a:latin typeface="Calibri" panose="020F0502020204030204" pitchFamily="34" charset="0"/>
                <a:ea typeface="Calibri" panose="020F0502020204030204" pitchFamily="34" charset="0"/>
                <a:cs typeface="Calibri" panose="020F0502020204030204" pitchFamily="34" charset="0"/>
              </a:rPr>
              <a:t> (i.e., 'Friday’ of the pagan world) would have illumination from the light (of the Surah) from one </a:t>
            </a:r>
            <a:r>
              <a:rPr lang="en-US" sz="2400" dirty="0" err="1">
                <a:effectLst/>
                <a:latin typeface="Calibri" panose="020F0502020204030204" pitchFamily="34" charset="0"/>
                <a:ea typeface="Calibri" panose="020F0502020204030204" pitchFamily="34" charset="0"/>
                <a:cs typeface="Calibri" panose="020F0502020204030204" pitchFamily="34" charset="0"/>
              </a:rPr>
              <a:t>Jum</a:t>
            </a:r>
            <a:r>
              <a:rPr lang="en-US" sz="2400" dirty="0">
                <a:effectLst/>
                <a:latin typeface="Calibri" panose="020F0502020204030204" pitchFamily="34" charset="0"/>
                <a:ea typeface="Calibri" panose="020F0502020204030204" pitchFamily="34" charset="0"/>
                <a:cs typeface="Calibri" panose="020F0502020204030204" pitchFamily="34" charset="0"/>
              </a:rPr>
              <a:t> 'ah to the next. ” (</a:t>
            </a:r>
            <a:r>
              <a:rPr lang="en-US" sz="2400" dirty="0" err="1">
                <a:effectLst/>
                <a:latin typeface="Calibri" panose="020F0502020204030204" pitchFamily="34" charset="0"/>
                <a:ea typeface="Calibri" panose="020F0502020204030204" pitchFamily="34" charset="0"/>
                <a:cs typeface="Calibri" panose="020F0502020204030204" pitchFamily="34" charset="0"/>
              </a:rPr>
              <a:t>Nasa’i</a:t>
            </a:r>
            <a:r>
              <a:rPr lang="en-US" sz="2400" dirty="0">
                <a:effectLst/>
                <a:latin typeface="Calibri" panose="020F0502020204030204" pitchFamily="34" charset="0"/>
                <a:ea typeface="Calibri" panose="020F0502020204030204" pitchFamily="34" charset="0"/>
                <a:cs typeface="Calibri" panose="020F0502020204030204" pitchFamily="34" charset="0"/>
              </a:rPr>
              <a:t>, </a:t>
            </a:r>
            <a:r>
              <a:rPr lang="en-US" sz="2400" dirty="0" err="1">
                <a:effectLst/>
                <a:latin typeface="Calibri" panose="020F0502020204030204" pitchFamily="34" charset="0"/>
                <a:ea typeface="Calibri" panose="020F0502020204030204" pitchFamily="34" charset="0"/>
                <a:cs typeface="Calibri" panose="020F0502020204030204" pitchFamily="34" charset="0"/>
              </a:rPr>
              <a:t>Baihaql</a:t>
            </a:r>
            <a:r>
              <a:rPr lang="en-US" sz="2400" dirty="0">
                <a:effectLst/>
                <a:latin typeface="Calibri" panose="020F0502020204030204" pitchFamily="34" charset="0"/>
                <a:ea typeface="Calibri" panose="020F0502020204030204" pitchFamily="34" charset="0"/>
                <a:cs typeface="Calibri" panose="020F0502020204030204" pitchFamily="34" charset="0"/>
              </a:rPr>
              <a:t>, Hakim)</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endParaRPr lang="en-US" sz="3600" dirty="0"/>
          </a:p>
        </p:txBody>
      </p:sp>
      <p:sp>
        <p:nvSpPr>
          <p:cNvPr id="4" name="Footer Placeholder 3">
            <a:extLst>
              <a:ext uri="{FF2B5EF4-FFF2-40B4-BE49-F238E27FC236}">
                <a16:creationId xmlns:a16="http://schemas.microsoft.com/office/drawing/2014/main" id="{640DF2B3-08E6-19B4-0184-8BD2F9F971FB}"/>
              </a:ext>
            </a:extLst>
          </p:cNvPr>
          <p:cNvSpPr>
            <a:spLocks noGrp="1"/>
          </p:cNvSpPr>
          <p:nvPr>
            <p:ph type="ftr" sz="quarter" idx="11"/>
          </p:nvPr>
        </p:nvSpPr>
        <p:spPr/>
        <p:txBody>
          <a:bodyPr/>
          <a:lstStyle/>
          <a:p>
            <a:r>
              <a:rPr lang="en-GB" sz="700"/>
              <a:t>This presentation was researched and compiled by:</a:t>
            </a:r>
            <a:br>
              <a:rPr lang="en-GB" sz="800"/>
            </a:br>
            <a:r>
              <a:rPr lang="en-GB"/>
              <a:t>MONEEB MINHAS</a:t>
            </a:r>
            <a:endParaRPr lang="en-GB" dirty="0"/>
          </a:p>
        </p:txBody>
      </p:sp>
      <p:sp>
        <p:nvSpPr>
          <p:cNvPr id="5" name="Slide Number Placeholder 4">
            <a:extLst>
              <a:ext uri="{FF2B5EF4-FFF2-40B4-BE49-F238E27FC236}">
                <a16:creationId xmlns:a16="http://schemas.microsoft.com/office/drawing/2014/main" id="{E83588F0-7D42-328B-6F4B-70C5416BE141}"/>
              </a:ext>
            </a:extLst>
          </p:cNvPr>
          <p:cNvSpPr>
            <a:spLocks noGrp="1"/>
          </p:cNvSpPr>
          <p:nvPr>
            <p:ph type="sldNum" sz="quarter" idx="12"/>
          </p:nvPr>
        </p:nvSpPr>
        <p:spPr/>
        <p:txBody>
          <a:bodyPr/>
          <a:lstStyle/>
          <a:p>
            <a:fld id="{9C34C810-059C-4551-8D0F-61E3E79FC1CC}" type="slidenum">
              <a:rPr lang="en-GB" smtClean="0"/>
              <a:t>40</a:t>
            </a:fld>
            <a:endParaRPr lang="en-GB"/>
          </a:p>
        </p:txBody>
      </p:sp>
    </p:spTree>
    <p:extLst>
      <p:ext uri="{BB962C8B-B14F-4D97-AF65-F5344CB8AC3E}">
        <p14:creationId xmlns:p14="http://schemas.microsoft.com/office/powerpoint/2010/main" val="14021748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41DA7-0B08-734B-1C73-2D351AB4DE7D}"/>
              </a:ext>
            </a:extLst>
          </p:cNvPr>
          <p:cNvSpPr>
            <a:spLocks noGrp="1"/>
          </p:cNvSpPr>
          <p:nvPr>
            <p:ph type="title"/>
          </p:nvPr>
        </p:nvSpPr>
        <p:spPr/>
        <p:txBody>
          <a:bodyPr/>
          <a:lstStyle/>
          <a:p>
            <a:pPr algn="ctr"/>
            <a:r>
              <a:rPr lang="en-US" dirty="0"/>
              <a:t>Story of Musa (as) and </a:t>
            </a:r>
            <a:r>
              <a:rPr lang="en-US" dirty="0" err="1"/>
              <a:t>Khidr</a:t>
            </a:r>
            <a:r>
              <a:rPr lang="en-US" dirty="0"/>
              <a:t> (as)</a:t>
            </a:r>
          </a:p>
        </p:txBody>
      </p:sp>
      <p:sp>
        <p:nvSpPr>
          <p:cNvPr id="3" name="Content Placeholder 2">
            <a:extLst>
              <a:ext uri="{FF2B5EF4-FFF2-40B4-BE49-F238E27FC236}">
                <a16:creationId xmlns:a16="http://schemas.microsoft.com/office/drawing/2014/main" id="{B614E95A-F8BD-9DC1-D401-85F9367F6A10}"/>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882F21A8-3DD7-D9FB-1DFF-19E34EE0DFD0}"/>
              </a:ext>
            </a:extLst>
          </p:cNvPr>
          <p:cNvSpPr>
            <a:spLocks noGrp="1"/>
          </p:cNvSpPr>
          <p:nvPr>
            <p:ph type="ftr" sz="quarter" idx="11"/>
          </p:nvPr>
        </p:nvSpPr>
        <p:spPr/>
        <p:txBody>
          <a:bodyPr/>
          <a:lstStyle/>
          <a:p>
            <a:r>
              <a:rPr lang="en-GB" sz="700"/>
              <a:t>This presentation was researched and compiled by:</a:t>
            </a:r>
            <a:br>
              <a:rPr lang="en-GB" sz="800"/>
            </a:br>
            <a:r>
              <a:rPr lang="en-GB"/>
              <a:t>MONEEB MINHAS</a:t>
            </a:r>
            <a:endParaRPr lang="en-GB" dirty="0"/>
          </a:p>
        </p:txBody>
      </p:sp>
      <p:sp>
        <p:nvSpPr>
          <p:cNvPr id="5" name="Slide Number Placeholder 4">
            <a:extLst>
              <a:ext uri="{FF2B5EF4-FFF2-40B4-BE49-F238E27FC236}">
                <a16:creationId xmlns:a16="http://schemas.microsoft.com/office/drawing/2014/main" id="{3F490C9F-4F97-393A-AFAD-0475EED917D1}"/>
              </a:ext>
            </a:extLst>
          </p:cNvPr>
          <p:cNvSpPr>
            <a:spLocks noGrp="1"/>
          </p:cNvSpPr>
          <p:nvPr>
            <p:ph type="sldNum" sz="quarter" idx="12"/>
          </p:nvPr>
        </p:nvSpPr>
        <p:spPr/>
        <p:txBody>
          <a:bodyPr/>
          <a:lstStyle/>
          <a:p>
            <a:fld id="{9C34C810-059C-4551-8D0F-61E3E79FC1CC}" type="slidenum">
              <a:rPr lang="en-GB" smtClean="0"/>
              <a:t>41</a:t>
            </a:fld>
            <a:endParaRPr lang="en-GB"/>
          </a:p>
        </p:txBody>
      </p:sp>
    </p:spTree>
    <p:extLst>
      <p:ext uri="{BB962C8B-B14F-4D97-AF65-F5344CB8AC3E}">
        <p14:creationId xmlns:p14="http://schemas.microsoft.com/office/powerpoint/2010/main" val="3829220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E83BC-8493-0283-90D1-9BD13D693C68}"/>
              </a:ext>
            </a:extLst>
          </p:cNvPr>
          <p:cNvSpPr>
            <a:spLocks noGrp="1"/>
          </p:cNvSpPr>
          <p:nvPr>
            <p:ph type="title"/>
          </p:nvPr>
        </p:nvSpPr>
        <p:spPr/>
        <p:txBody>
          <a:bodyPr>
            <a:normAutofit/>
          </a:bodyPr>
          <a:lstStyle/>
          <a:p>
            <a:pPr algn="ctr"/>
            <a:r>
              <a:rPr lang="en-US" sz="54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Who are you? What is your name?</a:t>
            </a:r>
            <a:endParaRPr lang="en-US" sz="11500" b="1" dirty="0"/>
          </a:p>
        </p:txBody>
      </p:sp>
      <p:sp>
        <p:nvSpPr>
          <p:cNvPr id="4" name="Footer Placeholder 3">
            <a:extLst>
              <a:ext uri="{FF2B5EF4-FFF2-40B4-BE49-F238E27FC236}">
                <a16:creationId xmlns:a16="http://schemas.microsoft.com/office/drawing/2014/main" id="{FB21E3E8-B44D-D35E-89E6-519690D86D7E}"/>
              </a:ext>
            </a:extLst>
          </p:cNvPr>
          <p:cNvSpPr>
            <a:spLocks noGrp="1"/>
          </p:cNvSpPr>
          <p:nvPr>
            <p:ph type="ftr" sz="quarter" idx="11"/>
          </p:nvPr>
        </p:nvSpPr>
        <p:spPr/>
        <p:txBody>
          <a:bodyPr/>
          <a:lstStyle/>
          <a:p>
            <a:r>
              <a:rPr lang="en-GB" sz="700"/>
              <a:t>This presentation was researched and compiled by:</a:t>
            </a:r>
            <a:br>
              <a:rPr lang="en-GB" sz="800"/>
            </a:br>
            <a:r>
              <a:rPr lang="en-GB"/>
              <a:t>MONEEB MINHAS</a:t>
            </a:r>
            <a:endParaRPr lang="en-GB" dirty="0"/>
          </a:p>
        </p:txBody>
      </p:sp>
      <p:sp>
        <p:nvSpPr>
          <p:cNvPr id="5" name="Slide Number Placeholder 4">
            <a:extLst>
              <a:ext uri="{FF2B5EF4-FFF2-40B4-BE49-F238E27FC236}">
                <a16:creationId xmlns:a16="http://schemas.microsoft.com/office/drawing/2014/main" id="{192B7EB7-ADD7-3F4E-9A8A-18E1DA628280}"/>
              </a:ext>
            </a:extLst>
          </p:cNvPr>
          <p:cNvSpPr>
            <a:spLocks noGrp="1"/>
          </p:cNvSpPr>
          <p:nvPr>
            <p:ph type="sldNum" sz="quarter" idx="12"/>
          </p:nvPr>
        </p:nvSpPr>
        <p:spPr/>
        <p:txBody>
          <a:bodyPr/>
          <a:lstStyle/>
          <a:p>
            <a:fld id="{9C34C810-059C-4551-8D0F-61E3E79FC1CC}" type="slidenum">
              <a:rPr lang="en-GB" smtClean="0"/>
              <a:t>5</a:t>
            </a:fld>
            <a:endParaRPr lang="en-GB"/>
          </a:p>
        </p:txBody>
      </p:sp>
      <p:sp>
        <p:nvSpPr>
          <p:cNvPr id="8" name="TextBox 7">
            <a:extLst>
              <a:ext uri="{FF2B5EF4-FFF2-40B4-BE49-F238E27FC236}">
                <a16:creationId xmlns:a16="http://schemas.microsoft.com/office/drawing/2014/main" id="{C66CF757-245F-35BD-6BFB-3F451C721821}"/>
              </a:ext>
            </a:extLst>
          </p:cNvPr>
          <p:cNvSpPr txBox="1"/>
          <p:nvPr/>
        </p:nvSpPr>
        <p:spPr>
          <a:xfrm>
            <a:off x="3047386" y="3242154"/>
            <a:ext cx="6094770" cy="1661865"/>
          </a:xfrm>
          <a:prstGeom prst="rect">
            <a:avLst/>
          </a:prstGeom>
          <a:noFill/>
        </p:spPr>
        <p:txBody>
          <a:bodyPr wrap="square">
            <a:spAutoFit/>
          </a:bodyPr>
          <a:lstStyle/>
          <a:p>
            <a:pPr algn="ctr">
              <a:lnSpc>
                <a:spcPct val="107000"/>
              </a:lnSpc>
              <a:spcAft>
                <a:spcPts val="800"/>
              </a:spcAft>
            </a:pPr>
            <a:r>
              <a:rPr lang="en-US" sz="3600" b="1" dirty="0">
                <a:solidFill>
                  <a:srgbClr val="212529"/>
                </a:solidFill>
                <a:effectLst/>
                <a:latin typeface="Segoe UI" panose="020B0502040204020203" pitchFamily="34" charset="0"/>
                <a:ea typeface="Calibri" panose="020F0502020204030204" pitchFamily="34" charset="0"/>
                <a:cs typeface="Arial" panose="020B0604020202020204" pitchFamily="34" charset="0"/>
              </a:rPr>
              <a:t>“Indeed this is the Quran…”</a:t>
            </a:r>
          </a:p>
          <a:p>
            <a:pPr algn="ctr">
              <a:lnSpc>
                <a:spcPct val="107000"/>
              </a:lnSpc>
              <a:spcAft>
                <a:spcPts val="800"/>
              </a:spcAft>
            </a:pPr>
            <a:r>
              <a:rPr lang="en-US" sz="1800" dirty="0">
                <a:solidFill>
                  <a:srgbClr val="212529"/>
                </a:solidFill>
                <a:effectLst/>
                <a:latin typeface="Segoe UI" panose="020B0502040204020203" pitchFamily="34" charset="0"/>
                <a:ea typeface="Calibri" panose="020F0502020204030204" pitchFamily="34" charset="0"/>
              </a:rPr>
              <a:t>17:9</a:t>
            </a:r>
            <a:endParaRPr lang="en-US" sz="3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4650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E83BC-8493-0283-90D1-9BD13D693C68}"/>
              </a:ext>
            </a:extLst>
          </p:cNvPr>
          <p:cNvSpPr>
            <a:spLocks noGrp="1"/>
          </p:cNvSpPr>
          <p:nvPr>
            <p:ph type="title"/>
          </p:nvPr>
        </p:nvSpPr>
        <p:spPr/>
        <p:txBody>
          <a:bodyPr>
            <a:normAutofit fontScale="90000"/>
          </a:bodyPr>
          <a:lstStyle/>
          <a:p>
            <a:pPr algn="ctr"/>
            <a:r>
              <a:rPr lang="en-US" sz="60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Where have you come from? </a:t>
            </a:r>
            <a:r>
              <a:rPr lang="en-US" sz="6000" b="1" dirty="0">
                <a:solidFill>
                  <a:srgbClr val="333333"/>
                </a:solidFill>
                <a:latin typeface="Calibri" panose="020F0502020204030204" pitchFamily="34" charset="0"/>
                <a:ea typeface="Times New Roman" panose="02020603050405020304" pitchFamily="18" charset="0"/>
                <a:cs typeface="Calibri" panose="020F0502020204030204" pitchFamily="34" charset="0"/>
              </a:rPr>
              <a:t>Or Who sent you?</a:t>
            </a:r>
            <a:endParaRPr lang="en-US" sz="13800" b="1" dirty="0"/>
          </a:p>
        </p:txBody>
      </p:sp>
      <p:sp>
        <p:nvSpPr>
          <p:cNvPr id="4" name="Footer Placeholder 3">
            <a:extLst>
              <a:ext uri="{FF2B5EF4-FFF2-40B4-BE49-F238E27FC236}">
                <a16:creationId xmlns:a16="http://schemas.microsoft.com/office/drawing/2014/main" id="{FB21E3E8-B44D-D35E-89E6-519690D86D7E}"/>
              </a:ext>
            </a:extLst>
          </p:cNvPr>
          <p:cNvSpPr>
            <a:spLocks noGrp="1"/>
          </p:cNvSpPr>
          <p:nvPr>
            <p:ph type="ftr" sz="quarter" idx="11"/>
          </p:nvPr>
        </p:nvSpPr>
        <p:spPr/>
        <p:txBody>
          <a:bodyPr/>
          <a:lstStyle/>
          <a:p>
            <a:r>
              <a:rPr lang="en-GB" sz="700"/>
              <a:t>This presentation was researched and compiled by:</a:t>
            </a:r>
            <a:br>
              <a:rPr lang="en-GB" sz="800"/>
            </a:br>
            <a:r>
              <a:rPr lang="en-GB"/>
              <a:t>MONEEB MINHAS</a:t>
            </a:r>
            <a:endParaRPr lang="en-GB" dirty="0"/>
          </a:p>
        </p:txBody>
      </p:sp>
      <p:sp>
        <p:nvSpPr>
          <p:cNvPr id="5" name="Slide Number Placeholder 4">
            <a:extLst>
              <a:ext uri="{FF2B5EF4-FFF2-40B4-BE49-F238E27FC236}">
                <a16:creationId xmlns:a16="http://schemas.microsoft.com/office/drawing/2014/main" id="{192B7EB7-ADD7-3F4E-9A8A-18E1DA628280}"/>
              </a:ext>
            </a:extLst>
          </p:cNvPr>
          <p:cNvSpPr>
            <a:spLocks noGrp="1"/>
          </p:cNvSpPr>
          <p:nvPr>
            <p:ph type="sldNum" sz="quarter" idx="12"/>
          </p:nvPr>
        </p:nvSpPr>
        <p:spPr/>
        <p:txBody>
          <a:bodyPr/>
          <a:lstStyle/>
          <a:p>
            <a:fld id="{9C34C810-059C-4551-8D0F-61E3E79FC1CC}" type="slidenum">
              <a:rPr lang="en-GB" smtClean="0"/>
              <a:t>6</a:t>
            </a:fld>
            <a:endParaRPr lang="en-GB"/>
          </a:p>
        </p:txBody>
      </p:sp>
      <p:sp>
        <p:nvSpPr>
          <p:cNvPr id="8" name="TextBox 7">
            <a:extLst>
              <a:ext uri="{FF2B5EF4-FFF2-40B4-BE49-F238E27FC236}">
                <a16:creationId xmlns:a16="http://schemas.microsoft.com/office/drawing/2014/main" id="{C66CF757-245F-35BD-6BFB-3F451C721821}"/>
              </a:ext>
            </a:extLst>
          </p:cNvPr>
          <p:cNvSpPr txBox="1"/>
          <p:nvPr/>
        </p:nvSpPr>
        <p:spPr>
          <a:xfrm>
            <a:off x="1251154" y="1946488"/>
            <a:ext cx="9689691" cy="3129318"/>
          </a:xfrm>
          <a:prstGeom prst="rect">
            <a:avLst/>
          </a:prstGeom>
          <a:noFill/>
        </p:spPr>
        <p:txBody>
          <a:bodyPr wrap="square">
            <a:spAutoFit/>
          </a:bodyPr>
          <a:lstStyle/>
          <a:p>
            <a:pPr algn="ctr"/>
            <a:r>
              <a:rPr lang="en-US" sz="2800" b="1" i="1" dirty="0"/>
              <a:t>“Indeed it is a glorious Quran, (inscribed) in a tablet preserved”</a:t>
            </a:r>
            <a:endParaRPr lang="en-US" sz="2800" dirty="0"/>
          </a:p>
          <a:p>
            <a:pPr algn="ctr">
              <a:lnSpc>
                <a:spcPct val="107000"/>
              </a:lnSpc>
              <a:spcAft>
                <a:spcPts val="800"/>
              </a:spcAft>
            </a:pPr>
            <a:r>
              <a:rPr lang="en-US" sz="2800" dirty="0">
                <a:solidFill>
                  <a:srgbClr val="212529"/>
                </a:solidFill>
                <a:effectLst/>
                <a:latin typeface="Segoe UI" panose="020B0502040204020203" pitchFamily="34" charset="0"/>
                <a:ea typeface="Calibri" panose="020F0502020204030204" pitchFamily="34" charset="0"/>
              </a:rPr>
              <a:t>85:21</a:t>
            </a:r>
          </a:p>
          <a:p>
            <a:pPr algn="ctr"/>
            <a:r>
              <a:rPr lang="en-US" sz="2400" b="1" dirty="0"/>
              <a:t>“Behold, it is We (God) Ourselves who have bestowed from on high, (step by step), this reminder?  and, behold, it is We who shall truly guard it [from all corruption]”</a:t>
            </a:r>
            <a:endParaRPr lang="en-US" sz="2400" dirty="0"/>
          </a:p>
          <a:p>
            <a:pPr algn="ctr">
              <a:lnSpc>
                <a:spcPct val="107000"/>
              </a:lnSpc>
              <a:spcAft>
                <a:spcPts val="800"/>
              </a:spcAft>
            </a:pPr>
            <a:r>
              <a:rPr lang="en-US" sz="3200" dirty="0">
                <a:latin typeface="Calibri" panose="020F0502020204030204" pitchFamily="34" charset="0"/>
                <a:cs typeface="Arial" panose="020B0604020202020204" pitchFamily="34" charset="0"/>
              </a:rPr>
              <a:t>15:9</a:t>
            </a:r>
            <a:endParaRPr lang="en-US" sz="8800"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88181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E83BC-8493-0283-90D1-9BD13D693C68}"/>
              </a:ext>
            </a:extLst>
          </p:cNvPr>
          <p:cNvSpPr>
            <a:spLocks noGrp="1"/>
          </p:cNvSpPr>
          <p:nvPr>
            <p:ph type="title"/>
          </p:nvPr>
        </p:nvSpPr>
        <p:spPr/>
        <p:txBody>
          <a:bodyPr>
            <a:normAutofit/>
          </a:bodyPr>
          <a:lstStyle/>
          <a:p>
            <a:pPr algn="ctr"/>
            <a:r>
              <a:rPr lang="en-US" sz="60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Who have you come for?</a:t>
            </a:r>
            <a:endParaRPr lang="en-US" sz="13800" b="1" dirty="0"/>
          </a:p>
        </p:txBody>
      </p:sp>
      <p:sp>
        <p:nvSpPr>
          <p:cNvPr id="4" name="Footer Placeholder 3">
            <a:extLst>
              <a:ext uri="{FF2B5EF4-FFF2-40B4-BE49-F238E27FC236}">
                <a16:creationId xmlns:a16="http://schemas.microsoft.com/office/drawing/2014/main" id="{FB21E3E8-B44D-D35E-89E6-519690D86D7E}"/>
              </a:ext>
            </a:extLst>
          </p:cNvPr>
          <p:cNvSpPr>
            <a:spLocks noGrp="1"/>
          </p:cNvSpPr>
          <p:nvPr>
            <p:ph type="ftr" sz="quarter" idx="11"/>
          </p:nvPr>
        </p:nvSpPr>
        <p:spPr/>
        <p:txBody>
          <a:bodyPr/>
          <a:lstStyle/>
          <a:p>
            <a:r>
              <a:rPr lang="en-GB" sz="700"/>
              <a:t>This presentation was researched and compiled by:</a:t>
            </a:r>
            <a:br>
              <a:rPr lang="en-GB" sz="800"/>
            </a:br>
            <a:r>
              <a:rPr lang="en-GB"/>
              <a:t>MONEEB MINHAS</a:t>
            </a:r>
            <a:endParaRPr lang="en-GB" dirty="0"/>
          </a:p>
        </p:txBody>
      </p:sp>
      <p:sp>
        <p:nvSpPr>
          <p:cNvPr id="5" name="Slide Number Placeholder 4">
            <a:extLst>
              <a:ext uri="{FF2B5EF4-FFF2-40B4-BE49-F238E27FC236}">
                <a16:creationId xmlns:a16="http://schemas.microsoft.com/office/drawing/2014/main" id="{192B7EB7-ADD7-3F4E-9A8A-18E1DA628280}"/>
              </a:ext>
            </a:extLst>
          </p:cNvPr>
          <p:cNvSpPr>
            <a:spLocks noGrp="1"/>
          </p:cNvSpPr>
          <p:nvPr>
            <p:ph type="sldNum" sz="quarter" idx="12"/>
          </p:nvPr>
        </p:nvSpPr>
        <p:spPr/>
        <p:txBody>
          <a:bodyPr/>
          <a:lstStyle/>
          <a:p>
            <a:fld id="{9C34C810-059C-4551-8D0F-61E3E79FC1CC}" type="slidenum">
              <a:rPr lang="en-GB" smtClean="0"/>
              <a:t>7</a:t>
            </a:fld>
            <a:endParaRPr lang="en-GB"/>
          </a:p>
        </p:txBody>
      </p:sp>
      <p:sp>
        <p:nvSpPr>
          <p:cNvPr id="8" name="TextBox 7">
            <a:extLst>
              <a:ext uri="{FF2B5EF4-FFF2-40B4-BE49-F238E27FC236}">
                <a16:creationId xmlns:a16="http://schemas.microsoft.com/office/drawing/2014/main" id="{C66CF757-245F-35BD-6BFB-3F451C721821}"/>
              </a:ext>
            </a:extLst>
          </p:cNvPr>
          <p:cNvSpPr txBox="1"/>
          <p:nvPr/>
        </p:nvSpPr>
        <p:spPr>
          <a:xfrm>
            <a:off x="1251154" y="1946488"/>
            <a:ext cx="9689691" cy="4243278"/>
          </a:xfrm>
          <a:prstGeom prst="rect">
            <a:avLst/>
          </a:prstGeom>
          <a:noFill/>
        </p:spPr>
        <p:txBody>
          <a:bodyPr wrap="square">
            <a:spAutoFit/>
          </a:bodyPr>
          <a:lstStyle/>
          <a:p>
            <a:pPr algn="ctr"/>
            <a:r>
              <a:rPr lang="en-US" sz="3000" b="1" i="1" dirty="0"/>
              <a:t>“Indeed We have sent down the Book to you (Oh </a:t>
            </a:r>
            <a:r>
              <a:rPr lang="en-US" sz="3000" b="1" i="1" dirty="0">
                <a:solidFill>
                  <a:srgbClr val="FF0000"/>
                </a:solidFill>
              </a:rPr>
              <a:t>Muhammad</a:t>
            </a:r>
            <a:r>
              <a:rPr lang="en-US" sz="3000" b="1" i="1" dirty="0"/>
              <a:t>) with the truth for [the deliverance of] mankind”</a:t>
            </a:r>
          </a:p>
          <a:p>
            <a:pPr algn="ctr"/>
            <a:r>
              <a:rPr lang="en-US" sz="3000" b="1" i="1" dirty="0"/>
              <a:t>39:41</a:t>
            </a:r>
          </a:p>
          <a:p>
            <a:pPr algn="ctr"/>
            <a:endParaRPr lang="en-US" sz="3000" dirty="0"/>
          </a:p>
          <a:p>
            <a:pPr algn="ctr"/>
            <a:r>
              <a:rPr lang="en-US" sz="3000" i="1" dirty="0"/>
              <a:t>“</a:t>
            </a:r>
            <a:r>
              <a:rPr lang="en-US" sz="3000" b="1" i="1" dirty="0"/>
              <a:t>Certainly We have sent down to you (Oh </a:t>
            </a:r>
            <a:r>
              <a:rPr lang="en-US" sz="3000" b="1" i="1" dirty="0">
                <a:solidFill>
                  <a:srgbClr val="FF0000"/>
                </a:solidFill>
              </a:rPr>
              <a:t>Mankind</a:t>
            </a:r>
            <a:r>
              <a:rPr lang="en-US" sz="3000" b="1" i="1" dirty="0"/>
              <a:t>!) a Book in which there is an admonition for you. </a:t>
            </a:r>
            <a:r>
              <a:rPr lang="en-US" sz="3000" i="1" dirty="0"/>
              <a:t>W</a:t>
            </a:r>
            <a:r>
              <a:rPr lang="en-US" sz="3000" b="1" i="1" dirty="0"/>
              <a:t>ill you then not understand</a:t>
            </a:r>
            <a:r>
              <a:rPr lang="en-US" sz="3000" i="1" dirty="0"/>
              <a:t>?</a:t>
            </a:r>
            <a:r>
              <a:rPr lang="en-US" sz="3000" b="1" i="1" dirty="0"/>
              <a:t>”</a:t>
            </a:r>
            <a:r>
              <a:rPr lang="en-US" sz="3000" i="1" dirty="0"/>
              <a:t>. </a:t>
            </a:r>
            <a:endParaRPr lang="en-US" sz="3000" dirty="0"/>
          </a:p>
          <a:p>
            <a:pPr algn="ctr">
              <a:lnSpc>
                <a:spcPct val="107000"/>
              </a:lnSpc>
              <a:spcAft>
                <a:spcPts val="800"/>
              </a:spcAft>
            </a:pPr>
            <a:r>
              <a:rPr lang="en-US" sz="3000" dirty="0">
                <a:solidFill>
                  <a:srgbClr val="212529"/>
                </a:solidFill>
                <a:latin typeface="Segoe UI" panose="020B0502040204020203" pitchFamily="34" charset="0"/>
                <a:ea typeface="Calibri" panose="020F0502020204030204" pitchFamily="34" charset="0"/>
              </a:rPr>
              <a:t>21:10</a:t>
            </a:r>
          </a:p>
        </p:txBody>
      </p:sp>
    </p:spTree>
    <p:extLst>
      <p:ext uri="{BB962C8B-B14F-4D97-AF65-F5344CB8AC3E}">
        <p14:creationId xmlns:p14="http://schemas.microsoft.com/office/powerpoint/2010/main" val="53825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E83BC-8493-0283-90D1-9BD13D693C68}"/>
              </a:ext>
            </a:extLst>
          </p:cNvPr>
          <p:cNvSpPr>
            <a:spLocks noGrp="1"/>
          </p:cNvSpPr>
          <p:nvPr>
            <p:ph type="title"/>
          </p:nvPr>
        </p:nvSpPr>
        <p:spPr/>
        <p:txBody>
          <a:bodyPr>
            <a:normAutofit/>
          </a:bodyPr>
          <a:lstStyle/>
          <a:p>
            <a:pPr algn="ctr"/>
            <a:r>
              <a:rPr lang="en-US" sz="60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Which language do you speak?</a:t>
            </a:r>
            <a:endParaRPr lang="en-US" sz="13800" b="1" dirty="0"/>
          </a:p>
        </p:txBody>
      </p:sp>
      <p:sp>
        <p:nvSpPr>
          <p:cNvPr id="4" name="Footer Placeholder 3">
            <a:extLst>
              <a:ext uri="{FF2B5EF4-FFF2-40B4-BE49-F238E27FC236}">
                <a16:creationId xmlns:a16="http://schemas.microsoft.com/office/drawing/2014/main" id="{FB21E3E8-B44D-D35E-89E6-519690D86D7E}"/>
              </a:ext>
            </a:extLst>
          </p:cNvPr>
          <p:cNvSpPr>
            <a:spLocks noGrp="1"/>
          </p:cNvSpPr>
          <p:nvPr>
            <p:ph type="ftr" sz="quarter" idx="11"/>
          </p:nvPr>
        </p:nvSpPr>
        <p:spPr/>
        <p:txBody>
          <a:bodyPr/>
          <a:lstStyle/>
          <a:p>
            <a:r>
              <a:rPr lang="en-GB" sz="700"/>
              <a:t>This presentation was researched and compiled by:</a:t>
            </a:r>
            <a:br>
              <a:rPr lang="en-GB" sz="800"/>
            </a:br>
            <a:r>
              <a:rPr lang="en-GB"/>
              <a:t>MONEEB MINHAS</a:t>
            </a:r>
            <a:endParaRPr lang="en-GB" dirty="0"/>
          </a:p>
        </p:txBody>
      </p:sp>
      <p:sp>
        <p:nvSpPr>
          <p:cNvPr id="5" name="Slide Number Placeholder 4">
            <a:extLst>
              <a:ext uri="{FF2B5EF4-FFF2-40B4-BE49-F238E27FC236}">
                <a16:creationId xmlns:a16="http://schemas.microsoft.com/office/drawing/2014/main" id="{192B7EB7-ADD7-3F4E-9A8A-18E1DA628280}"/>
              </a:ext>
            </a:extLst>
          </p:cNvPr>
          <p:cNvSpPr>
            <a:spLocks noGrp="1"/>
          </p:cNvSpPr>
          <p:nvPr>
            <p:ph type="sldNum" sz="quarter" idx="12"/>
          </p:nvPr>
        </p:nvSpPr>
        <p:spPr/>
        <p:txBody>
          <a:bodyPr/>
          <a:lstStyle/>
          <a:p>
            <a:fld id="{9C34C810-059C-4551-8D0F-61E3E79FC1CC}" type="slidenum">
              <a:rPr lang="en-GB" smtClean="0"/>
              <a:t>8</a:t>
            </a:fld>
            <a:endParaRPr lang="en-GB"/>
          </a:p>
        </p:txBody>
      </p:sp>
      <p:sp>
        <p:nvSpPr>
          <p:cNvPr id="8" name="TextBox 7">
            <a:extLst>
              <a:ext uri="{FF2B5EF4-FFF2-40B4-BE49-F238E27FC236}">
                <a16:creationId xmlns:a16="http://schemas.microsoft.com/office/drawing/2014/main" id="{C66CF757-245F-35BD-6BFB-3F451C721821}"/>
              </a:ext>
            </a:extLst>
          </p:cNvPr>
          <p:cNvSpPr txBox="1"/>
          <p:nvPr/>
        </p:nvSpPr>
        <p:spPr>
          <a:xfrm>
            <a:off x="1251154" y="1946488"/>
            <a:ext cx="9689691" cy="1477328"/>
          </a:xfrm>
          <a:prstGeom prst="rect">
            <a:avLst/>
          </a:prstGeom>
          <a:noFill/>
        </p:spPr>
        <p:txBody>
          <a:bodyPr wrap="square">
            <a:spAutoFit/>
          </a:bodyPr>
          <a:lstStyle/>
          <a:p>
            <a:pPr algn="ctr"/>
            <a:r>
              <a:rPr lang="en-US" sz="3000" b="1" dirty="0"/>
              <a:t>“Indeed, We have sent it down as an </a:t>
            </a:r>
            <a:r>
              <a:rPr lang="en-US" sz="3000" b="1" dirty="0">
                <a:solidFill>
                  <a:srgbClr val="FF0000"/>
                </a:solidFill>
              </a:rPr>
              <a:t>Arabic</a:t>
            </a:r>
            <a:r>
              <a:rPr lang="en-US" sz="3000" b="1" dirty="0"/>
              <a:t> Qur'an that you might understand.”</a:t>
            </a:r>
            <a:endParaRPr lang="en-US" sz="3000" dirty="0"/>
          </a:p>
          <a:p>
            <a:pPr algn="ctr"/>
            <a:r>
              <a:rPr lang="en-US" sz="3000" b="1" i="1" dirty="0"/>
              <a:t>12:2</a:t>
            </a:r>
          </a:p>
        </p:txBody>
      </p:sp>
    </p:spTree>
    <p:extLst>
      <p:ext uri="{BB962C8B-B14F-4D97-AF65-F5344CB8AC3E}">
        <p14:creationId xmlns:p14="http://schemas.microsoft.com/office/powerpoint/2010/main" val="4274993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E83BC-8493-0283-90D1-9BD13D693C68}"/>
              </a:ext>
            </a:extLst>
          </p:cNvPr>
          <p:cNvSpPr>
            <a:spLocks noGrp="1"/>
          </p:cNvSpPr>
          <p:nvPr>
            <p:ph type="title"/>
          </p:nvPr>
        </p:nvSpPr>
        <p:spPr/>
        <p:txBody>
          <a:bodyPr>
            <a:normAutofit/>
          </a:bodyPr>
          <a:lstStyle/>
          <a:p>
            <a:pPr algn="ctr"/>
            <a:r>
              <a:rPr lang="en-US" sz="60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When did you come?</a:t>
            </a:r>
            <a:endParaRPr lang="en-US" sz="13800" b="1" dirty="0"/>
          </a:p>
        </p:txBody>
      </p:sp>
      <p:sp>
        <p:nvSpPr>
          <p:cNvPr id="4" name="Footer Placeholder 3">
            <a:extLst>
              <a:ext uri="{FF2B5EF4-FFF2-40B4-BE49-F238E27FC236}">
                <a16:creationId xmlns:a16="http://schemas.microsoft.com/office/drawing/2014/main" id="{FB21E3E8-B44D-D35E-89E6-519690D86D7E}"/>
              </a:ext>
            </a:extLst>
          </p:cNvPr>
          <p:cNvSpPr>
            <a:spLocks noGrp="1"/>
          </p:cNvSpPr>
          <p:nvPr>
            <p:ph type="ftr" sz="quarter" idx="11"/>
          </p:nvPr>
        </p:nvSpPr>
        <p:spPr/>
        <p:txBody>
          <a:bodyPr/>
          <a:lstStyle/>
          <a:p>
            <a:r>
              <a:rPr lang="en-GB" sz="700"/>
              <a:t>This presentation was researched and compiled by:</a:t>
            </a:r>
            <a:br>
              <a:rPr lang="en-GB" sz="800"/>
            </a:br>
            <a:r>
              <a:rPr lang="en-GB"/>
              <a:t>MONEEB MINHAS</a:t>
            </a:r>
            <a:endParaRPr lang="en-GB" dirty="0"/>
          </a:p>
        </p:txBody>
      </p:sp>
      <p:sp>
        <p:nvSpPr>
          <p:cNvPr id="5" name="Slide Number Placeholder 4">
            <a:extLst>
              <a:ext uri="{FF2B5EF4-FFF2-40B4-BE49-F238E27FC236}">
                <a16:creationId xmlns:a16="http://schemas.microsoft.com/office/drawing/2014/main" id="{192B7EB7-ADD7-3F4E-9A8A-18E1DA628280}"/>
              </a:ext>
            </a:extLst>
          </p:cNvPr>
          <p:cNvSpPr>
            <a:spLocks noGrp="1"/>
          </p:cNvSpPr>
          <p:nvPr>
            <p:ph type="sldNum" sz="quarter" idx="12"/>
          </p:nvPr>
        </p:nvSpPr>
        <p:spPr/>
        <p:txBody>
          <a:bodyPr/>
          <a:lstStyle/>
          <a:p>
            <a:fld id="{9C34C810-059C-4551-8D0F-61E3E79FC1CC}" type="slidenum">
              <a:rPr lang="en-GB" smtClean="0"/>
              <a:t>9</a:t>
            </a:fld>
            <a:endParaRPr lang="en-GB"/>
          </a:p>
        </p:txBody>
      </p:sp>
      <p:sp>
        <p:nvSpPr>
          <p:cNvPr id="8" name="TextBox 7">
            <a:extLst>
              <a:ext uri="{FF2B5EF4-FFF2-40B4-BE49-F238E27FC236}">
                <a16:creationId xmlns:a16="http://schemas.microsoft.com/office/drawing/2014/main" id="{C66CF757-245F-35BD-6BFB-3F451C721821}"/>
              </a:ext>
            </a:extLst>
          </p:cNvPr>
          <p:cNvSpPr txBox="1"/>
          <p:nvPr/>
        </p:nvSpPr>
        <p:spPr>
          <a:xfrm>
            <a:off x="1251154" y="1946488"/>
            <a:ext cx="9689691" cy="4247317"/>
          </a:xfrm>
          <a:prstGeom prst="rect">
            <a:avLst/>
          </a:prstGeom>
          <a:noFill/>
        </p:spPr>
        <p:txBody>
          <a:bodyPr wrap="square">
            <a:spAutoFit/>
          </a:bodyPr>
          <a:lstStyle/>
          <a:p>
            <a:pPr algn="ctr"/>
            <a:r>
              <a:rPr lang="en-US" sz="3000" b="1" dirty="0"/>
              <a:t>“We sent the Quran down in the month of Ramadan...”</a:t>
            </a:r>
            <a:endParaRPr lang="en-US" sz="3000" dirty="0"/>
          </a:p>
          <a:p>
            <a:pPr algn="ctr"/>
            <a:r>
              <a:rPr lang="en-US" sz="3000" b="1" i="1" dirty="0"/>
              <a:t>2:185</a:t>
            </a:r>
          </a:p>
          <a:p>
            <a:pPr algn="ctr"/>
            <a:endParaRPr lang="en-US" sz="3000" b="1" i="1" dirty="0"/>
          </a:p>
          <a:p>
            <a:pPr algn="ctr"/>
            <a:endParaRPr lang="en-US" sz="3000" b="1" i="1" dirty="0"/>
          </a:p>
          <a:p>
            <a:pPr algn="ctr"/>
            <a:r>
              <a:rPr lang="en-US" sz="3000" b="1" i="1" dirty="0"/>
              <a:t>“We have indeed revealed this in the Night of Power (</a:t>
            </a:r>
            <a:r>
              <a:rPr lang="en-US" sz="3000" b="1" i="1" dirty="0" err="1"/>
              <a:t>Lailat</a:t>
            </a:r>
            <a:r>
              <a:rPr lang="en-US" sz="3000" b="1" i="1" dirty="0"/>
              <a:t> al-</a:t>
            </a:r>
            <a:r>
              <a:rPr lang="en-US" sz="3000" b="1" i="1" dirty="0" err="1"/>
              <a:t>Qadr</a:t>
            </a:r>
            <a:r>
              <a:rPr lang="en-US" sz="3000" b="1" i="1" dirty="0"/>
              <a:t>).”</a:t>
            </a:r>
            <a:r>
              <a:rPr lang="en-US" sz="3000" dirty="0"/>
              <a:t> </a:t>
            </a:r>
          </a:p>
          <a:p>
            <a:pPr algn="ctr"/>
            <a:r>
              <a:rPr lang="en-US" sz="3000" dirty="0"/>
              <a:t>97:1</a:t>
            </a:r>
          </a:p>
          <a:p>
            <a:pPr algn="ctr"/>
            <a:endParaRPr lang="en-US" sz="3000" b="1" i="1" dirty="0"/>
          </a:p>
        </p:txBody>
      </p:sp>
    </p:spTree>
    <p:extLst>
      <p:ext uri="{BB962C8B-B14F-4D97-AF65-F5344CB8AC3E}">
        <p14:creationId xmlns:p14="http://schemas.microsoft.com/office/powerpoint/2010/main" val="3262920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4729</TotalTime>
  <Words>4227</Words>
  <Application>Microsoft Office PowerPoint</Application>
  <PresentationFormat>Widescreen</PresentationFormat>
  <Paragraphs>313</Paragraphs>
  <Slides>41</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Akzidenz Roman</vt:lpstr>
      <vt:lpstr>Arial</vt:lpstr>
      <vt:lpstr>Calibri</vt:lpstr>
      <vt:lpstr>Courier New</vt:lpstr>
      <vt:lpstr>Helvetica</vt:lpstr>
      <vt:lpstr>Segoe UI</vt:lpstr>
      <vt:lpstr>Symbol</vt:lpstr>
      <vt:lpstr>Times New Roman</vt:lpstr>
      <vt:lpstr>Trajan Pro</vt:lpstr>
      <vt:lpstr>Trebuchet MS</vt:lpstr>
      <vt:lpstr>Verdana</vt:lpstr>
      <vt:lpstr>Office Theme</vt:lpstr>
      <vt:lpstr>PowerPoint Presentation</vt:lpstr>
      <vt:lpstr>PowerPoint Presentation</vt:lpstr>
      <vt:lpstr>Contents</vt:lpstr>
      <vt:lpstr>PowerPoint Presentation</vt:lpstr>
      <vt:lpstr>Who are you? What is your name?</vt:lpstr>
      <vt:lpstr>Where have you come from? Or Who sent you?</vt:lpstr>
      <vt:lpstr>Who have you come for?</vt:lpstr>
      <vt:lpstr>Which language do you speak?</vt:lpstr>
      <vt:lpstr>When did you come?</vt:lpstr>
      <vt:lpstr>Why have you come?</vt:lpstr>
      <vt:lpstr>PowerPoint Presentation</vt:lpstr>
      <vt:lpstr>Some Scientific miracles of the Quran</vt:lpstr>
      <vt:lpstr>Some Scientific miracles of the Quran</vt:lpstr>
      <vt:lpstr>Some Mathematical miracles of the Quran</vt:lpstr>
      <vt:lpstr>Some Mathematical miracles of the Quran</vt:lpstr>
      <vt:lpstr>PowerPoint Presentation</vt:lpstr>
      <vt:lpstr>Tafseer</vt:lpstr>
      <vt:lpstr>Ta’weel</vt:lpstr>
      <vt:lpstr>PowerPoint Presentation</vt:lpstr>
      <vt:lpstr>4 types of </vt:lpstr>
      <vt:lpstr>PowerPoint Presentation</vt:lpstr>
      <vt:lpstr>PowerPoint Presentation</vt:lpstr>
      <vt:lpstr>PowerPoint Presentation</vt:lpstr>
      <vt:lpstr>PowerPoint Presentation</vt:lpstr>
      <vt:lpstr>End Time is near</vt:lpstr>
      <vt:lpstr>PowerPoint Presentation</vt:lpstr>
      <vt:lpstr>PowerPoint Presentation</vt:lpstr>
      <vt:lpstr>PowerPoint Presentation</vt:lpstr>
      <vt:lpstr>Some Explicit signs of the last day mentioned in Quran</vt:lpstr>
      <vt:lpstr>Beast of the earth</vt:lpstr>
      <vt:lpstr>Yajuj wa Majuj (Gog and Magog) and the barrier</vt:lpstr>
      <vt:lpstr>Yajuj wa Majuj (Gog and Magog) and the barrier</vt:lpstr>
      <vt:lpstr>Jesus’ (as)</vt:lpstr>
      <vt:lpstr>What about the Dajjal (Anti-Christ)?</vt:lpstr>
      <vt:lpstr>Dajjal</vt:lpstr>
      <vt:lpstr>Hadith on Dajjal</vt:lpstr>
      <vt:lpstr>Dajjal – Summary</vt:lpstr>
      <vt:lpstr>Dajjal  (Anti-Christ)</vt:lpstr>
      <vt:lpstr>PowerPoint Presentation</vt:lpstr>
      <vt:lpstr>Hadith on protection from the Dajjal</vt:lpstr>
      <vt:lpstr>Story of Musa (as) and Khidr (as)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Moneeb Minhas</dc:creator>
  <cp:lastModifiedBy>Moneeb Minhas</cp:lastModifiedBy>
  <cp:revision>115</cp:revision>
  <dcterms:created xsi:type="dcterms:W3CDTF">2019-11-21T08:41:52Z</dcterms:created>
  <dcterms:modified xsi:type="dcterms:W3CDTF">2023-04-25T17:09:44Z</dcterms:modified>
</cp:coreProperties>
</file>